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76" r:id="rId4"/>
    <p:sldId id="260" r:id="rId5"/>
    <p:sldId id="261" r:id="rId6"/>
    <p:sldId id="262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8" r:id="rId16"/>
  </p:sldIdLst>
  <p:sldSz cx="10693400" cy="7561263"/>
  <p:notesSz cx="6797675" cy="9926638"/>
  <p:custDataLst>
    <p:tags r:id="rId19"/>
  </p:custDataLst>
  <p:defaultTextStyle>
    <a:defPPr>
      <a:defRPr lang="en-US"/>
    </a:defPPr>
    <a:lvl1pPr marL="0" algn="l" defTabSz="10426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22" algn="l" defTabSz="10426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45" algn="l" defTabSz="10426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968" algn="l" defTabSz="10426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290" algn="l" defTabSz="10426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612" algn="l" defTabSz="10426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936" algn="l" defTabSz="10426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258" algn="l" defTabSz="10426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581" algn="l" defTabSz="104264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D00"/>
    <a:srgbClr val="C00D3E"/>
    <a:srgbClr val="BF0D3E"/>
    <a:srgbClr val="E31C79"/>
    <a:srgbClr val="0C2340"/>
    <a:srgbClr val="418FDE"/>
    <a:srgbClr val="E87722"/>
    <a:srgbClr val="F2A900"/>
    <a:srgbClr val="00AFD7"/>
    <a:srgbClr val="616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4" autoAdjust="0"/>
    <p:restoredTop sz="95018" autoAdjust="0"/>
  </p:normalViewPr>
  <p:slideViewPr>
    <p:cSldViewPr snapToGrid="0" snapToObjects="1">
      <p:cViewPr>
        <p:scale>
          <a:sx n="70" d="100"/>
          <a:sy n="70" d="100"/>
        </p:scale>
        <p:origin x="-1116" y="156"/>
      </p:cViewPr>
      <p:guideLst>
        <p:guide orient="horz" pos="1042"/>
        <p:guide orient="horz" pos="4309"/>
        <p:guide orient="horz" pos="2585"/>
        <p:guide orient="horz" pos="2766"/>
        <p:guide orient="horz" pos="427"/>
        <p:guide pos="317"/>
        <p:guide pos="6419"/>
        <p:guide pos="2230"/>
        <p:guide pos="2413"/>
        <p:guide pos="4325"/>
        <p:guide pos="4506"/>
        <p:guide pos="3278"/>
        <p:guide pos="3458"/>
      </p:guideLst>
    </p:cSldViewPr>
  </p:slideViewPr>
  <p:outlineViewPr>
    <p:cViewPr>
      <p:scale>
        <a:sx n="33" d="100"/>
        <a:sy n="33" d="100"/>
      </p:scale>
      <p:origin x="0" y="25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908" y="2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3D047-C8CB-44E8-A9D0-BE0B7F695B71}" type="datetimeFigureOut">
              <a:rPr lang="en-GB" smtClean="0"/>
              <a:pPr/>
              <a:t>16/01/2019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5048C-FC08-42F5-98A8-F302DB63D9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93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86512-4EF2-4CA8-8CE3-42FBAAA0DA0B}" type="datetimeFigureOut">
              <a:rPr lang="en-GB" smtClean="0"/>
              <a:pPr/>
              <a:t>16/01/2019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BF0D0-871C-4A94-8721-37B74EA53A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29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6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22" algn="l" defTabSz="10426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645" algn="l" defTabSz="10426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968" algn="l" defTabSz="10426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290" algn="l" defTabSz="10426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612" algn="l" defTabSz="10426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936" algn="l" defTabSz="10426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258" algn="l" defTabSz="10426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581" algn="l" defTabSz="10426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78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82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09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09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34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F0D0-871C-4A94-8721-37B74EA53A02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r="-1" b="3804"/>
          <a:stretch/>
        </p:blipFill>
        <p:spPr>
          <a:xfrm>
            <a:off x="1" y="-10277"/>
            <a:ext cx="10693399" cy="75715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  <p:custDataLst>
              <p:tags r:id="rId1"/>
            </p:custDataLst>
          </p:nvPr>
        </p:nvSpPr>
        <p:spPr>
          <a:xfrm>
            <a:off x="503243" y="5080903"/>
            <a:ext cx="6362700" cy="2092745"/>
          </a:xfrm>
          <a:blipFill>
            <a:blip r:embed="rId4"/>
            <a:stretch>
              <a:fillRect/>
            </a:stretch>
          </a:blipFill>
        </p:spPr>
        <p:txBody>
          <a:bodyPr wrap="square" lIns="233909" tIns="287886" rIns="233909" bIns="233909">
            <a:sp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3800" cap="all" spc="-5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3800" cap="all" spc="-5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Title</a:t>
            </a:r>
          </a:p>
          <a:p>
            <a:pPr lvl="1"/>
            <a:r>
              <a:rPr lang="en-GB" dirty="0" smtClean="0"/>
              <a:t>Subtitle</a:t>
            </a:r>
          </a:p>
          <a:p>
            <a:pPr lvl="2"/>
            <a:r>
              <a:rPr lang="en-GB" dirty="0" smtClean="0"/>
              <a:t>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57" y="459535"/>
            <a:ext cx="3805383" cy="10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30"/>
            <p:custDataLst>
              <p:tags r:id="rId1"/>
            </p:custDataLst>
          </p:nvPr>
        </p:nvSpPr>
        <p:spPr>
          <a:xfrm>
            <a:off x="503240" y="4391028"/>
            <a:ext cx="3034725" cy="2448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31"/>
            <p:custDataLst>
              <p:tags r:id="rId2"/>
            </p:custDataLst>
          </p:nvPr>
        </p:nvSpPr>
        <p:spPr>
          <a:xfrm>
            <a:off x="3828637" y="4391028"/>
            <a:ext cx="3034725" cy="2448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7154036" y="4391028"/>
            <a:ext cx="3034725" cy="2448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  <p:custDataLst>
              <p:tags r:id="rId4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33"/>
            <p:custDataLst>
              <p:tags r:id="rId5"/>
            </p:custDataLst>
          </p:nvPr>
        </p:nvSpPr>
        <p:spPr>
          <a:xfrm>
            <a:off x="503240" y="1656002"/>
            <a:ext cx="3034725" cy="2448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34"/>
            <p:custDataLst>
              <p:tags r:id="rId6"/>
            </p:custDataLst>
          </p:nvPr>
        </p:nvSpPr>
        <p:spPr>
          <a:xfrm>
            <a:off x="3828637" y="1656002"/>
            <a:ext cx="3034725" cy="2448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35"/>
            <p:custDataLst>
              <p:tags r:id="rId7"/>
            </p:custDataLst>
          </p:nvPr>
        </p:nvSpPr>
        <p:spPr>
          <a:xfrm>
            <a:off x="7154036" y="1656002"/>
            <a:ext cx="3034725" cy="2448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Subtitle 2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03244" y="1054721"/>
            <a:ext cx="7635866" cy="332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426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1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426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1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426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21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426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1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10426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1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10426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21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10426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21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10426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21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10426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21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5" name="Title 6"/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03239" y="678470"/>
            <a:ext cx="7635867" cy="3762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426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60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>
          <a:xfrm>
            <a:off x="503243" y="1656005"/>
            <a:ext cx="1376362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Select Insert, Picture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168525" y="1656005"/>
            <a:ext cx="3034800" cy="12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aseline="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503244" y="3096002"/>
            <a:ext cx="9684000" cy="3744000"/>
          </a:xfrm>
        </p:spPr>
        <p:txBody>
          <a:bodyPr/>
          <a:lstStyle>
            <a:lvl1pPr marL="269893" indent="-269893">
              <a:spcBef>
                <a:spcPts val="900"/>
              </a:spcBef>
              <a:defRPr sz="1400"/>
            </a:lvl1pPr>
            <a:lvl2pPr marL="539787" indent="-269893">
              <a:defRPr sz="1300"/>
            </a:lvl2pPr>
            <a:lvl3pPr marL="809681" indent="-269893">
              <a:defRPr sz="1000"/>
            </a:lvl3pPr>
            <a:lvl4pPr marL="269893" indent="-269893">
              <a:defRPr sz="1000"/>
            </a:lvl4pPr>
            <a:lvl5pPr marL="539787" indent="-269893">
              <a:defRPr sz="1000"/>
            </a:lvl5pPr>
            <a:lvl6pPr marL="809681" indent="-269893">
              <a:defRPr sz="900"/>
            </a:lvl6pPr>
            <a:lvl7pPr marL="809681" indent="-269893">
              <a:defRPr sz="900"/>
            </a:lvl7pPr>
            <a:lvl8pPr marL="809681" indent="-269893">
              <a:defRPr sz="900"/>
            </a:lvl8pPr>
            <a:lvl9pPr marL="809681" indent="-269893"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22" hasCustomPrompt="1"/>
            <p:custDataLst>
              <p:tags r:id="rId5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4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>
          <a:xfrm>
            <a:off x="503243" y="1656005"/>
            <a:ext cx="1376362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Select Insert, Picture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168525" y="1656005"/>
            <a:ext cx="3034800" cy="12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aseline="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 hasCustomPrompt="1"/>
            <p:custDataLst>
              <p:tags r:id="rId4"/>
            </p:custDataLst>
          </p:nvPr>
        </p:nvSpPr>
        <p:spPr>
          <a:xfrm>
            <a:off x="5488183" y="1656005"/>
            <a:ext cx="1377763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Select Insert, Picture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7152699" y="1656005"/>
            <a:ext cx="3034800" cy="12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aseline="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503236" y="3096002"/>
            <a:ext cx="4698000" cy="3744000"/>
          </a:xfrm>
        </p:spPr>
        <p:txBody>
          <a:bodyPr/>
          <a:lstStyle>
            <a:lvl1pPr marL="269893" indent="-269893">
              <a:spcBef>
                <a:spcPts val="900"/>
              </a:spcBef>
              <a:defRPr sz="1400"/>
            </a:lvl1pPr>
            <a:lvl2pPr marL="539787" indent="-269893">
              <a:defRPr sz="1300"/>
            </a:lvl2pPr>
            <a:lvl3pPr marL="809681" indent="-269893">
              <a:defRPr sz="1000"/>
            </a:lvl3pPr>
            <a:lvl4pPr marL="269893" indent="-269893">
              <a:defRPr sz="1000"/>
            </a:lvl4pPr>
            <a:lvl5pPr marL="539787" indent="-269893">
              <a:defRPr sz="1000"/>
            </a:lvl5pPr>
            <a:lvl6pPr marL="809681" indent="-269893">
              <a:defRPr sz="900"/>
            </a:lvl6pPr>
            <a:lvl7pPr marL="809681" indent="-269893">
              <a:defRPr sz="900"/>
            </a:lvl7pPr>
            <a:lvl8pPr marL="809681" indent="-269893">
              <a:defRPr sz="900"/>
            </a:lvl8pPr>
            <a:lvl9pPr marL="809681" indent="-269893"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  <p:custDataLst>
              <p:tags r:id="rId7"/>
            </p:custDataLst>
          </p:nvPr>
        </p:nvSpPr>
        <p:spPr>
          <a:xfrm>
            <a:off x="5488173" y="3096002"/>
            <a:ext cx="4698000" cy="3744000"/>
          </a:xfrm>
        </p:spPr>
        <p:txBody>
          <a:bodyPr/>
          <a:lstStyle>
            <a:lvl1pPr marL="269893" indent="-269893">
              <a:spcBef>
                <a:spcPts val="900"/>
              </a:spcBef>
              <a:defRPr sz="1400"/>
            </a:lvl1pPr>
            <a:lvl2pPr marL="539787" indent="-269893">
              <a:defRPr sz="1300"/>
            </a:lvl2pPr>
            <a:lvl3pPr marL="809681" indent="-269893">
              <a:defRPr sz="1000"/>
            </a:lvl3pPr>
            <a:lvl4pPr marL="269893" indent="-269893">
              <a:defRPr sz="1000"/>
            </a:lvl4pPr>
            <a:lvl5pPr marL="539787" indent="-269893">
              <a:defRPr sz="1000"/>
            </a:lvl5pPr>
            <a:lvl6pPr marL="809681" indent="-269893">
              <a:defRPr sz="900" baseline="0"/>
            </a:lvl6pPr>
            <a:lvl7pPr marL="539787" indent="0">
              <a:buNone/>
              <a:defRPr sz="900"/>
            </a:lvl7pPr>
            <a:lvl8pPr marL="809681" indent="-269893">
              <a:defRPr sz="900"/>
            </a:lvl8pPr>
            <a:lvl9pPr marL="809681" indent="-269893"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22" hasCustomPrompt="1"/>
            <p:custDataLst>
              <p:tags r:id="rId8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19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22" hasCustomPrompt="1"/>
            <p:custDataLst>
              <p:tags r:id="rId2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46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3"/>
            <p:custDataLst>
              <p:tags r:id="rId1"/>
            </p:custDataLst>
          </p:nvPr>
        </p:nvSpPr>
        <p:spPr>
          <a:xfrm>
            <a:off x="503247" y="1654176"/>
            <a:ext cx="4700585" cy="2449513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 baseline="0"/>
            </a:lvl7pPr>
            <a:lvl8pPr marL="0" indent="0">
              <a:buNone/>
              <a:defRPr sz="1400" baseline="0"/>
            </a:lvl8pPr>
            <a:lvl9pPr marL="0" indent="0">
              <a:buNone/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4"/>
            <p:custDataLst>
              <p:tags r:id="rId2"/>
            </p:custDataLst>
          </p:nvPr>
        </p:nvSpPr>
        <p:spPr>
          <a:xfrm>
            <a:off x="5489582" y="1654176"/>
            <a:ext cx="4700588" cy="24495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000" baseline="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000" baseline="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None/>
              <a:defRPr sz="10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  <p:custDataLst>
              <p:tags r:id="rId3"/>
            </p:custDataLst>
          </p:nvPr>
        </p:nvSpPr>
        <p:spPr>
          <a:xfrm>
            <a:off x="503244" y="4391027"/>
            <a:ext cx="9684000" cy="2449513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  <a:lvl4pPr marL="287886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4pPr>
            <a:lvl5pPr marL="575773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5pPr>
            <a:lvl6pPr marL="575773" indent="0">
              <a:spcAft>
                <a:spcPts val="600"/>
              </a:spcAft>
              <a:buNone/>
              <a:defRPr sz="800">
                <a:solidFill>
                  <a:schemeClr val="tx1"/>
                </a:solidFill>
              </a:defRPr>
            </a:lvl6pPr>
            <a:lvl7pPr marL="575773" indent="0">
              <a:spcAft>
                <a:spcPts val="600"/>
              </a:spcAft>
              <a:buNone/>
              <a:defRPr sz="800" baseline="0">
                <a:solidFill>
                  <a:schemeClr val="tx1"/>
                </a:solidFill>
              </a:defRPr>
            </a:lvl7pPr>
            <a:lvl8pPr marL="575773" indent="0">
              <a:spcAft>
                <a:spcPts val="600"/>
              </a:spcAft>
              <a:buNone/>
              <a:defRPr sz="800" baseline="0">
                <a:solidFill>
                  <a:schemeClr val="tx1"/>
                </a:solidFill>
              </a:defRPr>
            </a:lvl8pPr>
            <a:lvl9pPr marL="575773" indent="0">
              <a:spcAft>
                <a:spcPts val="600"/>
              </a:spcAft>
              <a:buNone/>
              <a:defRPr sz="8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49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  <p:custDataLst>
              <p:tags r:id="rId2"/>
            </p:custDataLst>
          </p:nvPr>
        </p:nvSpPr>
        <p:spPr>
          <a:xfrm>
            <a:off x="503238" y="1656002"/>
            <a:ext cx="6361200" cy="51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tabLst>
                <a:tab pos="6360195" algn="r"/>
              </a:tabLst>
              <a:defRPr cap="all" baseline="0"/>
            </a:lvl1pPr>
            <a:lvl2pPr marL="287886" indent="-287886">
              <a:spcBef>
                <a:spcPts val="0"/>
              </a:spcBef>
              <a:buSzPct val="100000"/>
              <a:buFont typeface="Arial" panose="020B0604020202020204" pitchFamily="34" charset="0"/>
              <a:buChar char="−"/>
              <a:tabLst>
                <a:tab pos="6360195" algn="r"/>
              </a:tabLst>
              <a:defRPr sz="2400" cap="all" baseline="0">
                <a:solidFill>
                  <a:schemeClr val="accent2"/>
                </a:solidFill>
              </a:defRPr>
            </a:lvl2pPr>
            <a:lvl3pPr marL="287886" indent="-287886">
              <a:spcBef>
                <a:spcPts val="0"/>
              </a:spcBef>
              <a:buSzPct val="100000"/>
              <a:buFont typeface="Arial" panose="020B0604020202020204" pitchFamily="34" charset="0"/>
              <a:buChar char="−"/>
              <a:tabLst>
                <a:tab pos="6360195" algn="r"/>
              </a:tabLst>
              <a:defRPr sz="2400">
                <a:solidFill>
                  <a:schemeClr val="accent2"/>
                </a:solidFill>
              </a:defRPr>
            </a:lvl3pPr>
            <a:lvl4pPr marL="287886" indent="-287886">
              <a:spcBef>
                <a:spcPts val="0"/>
              </a:spcBef>
              <a:buSzPct val="100000"/>
              <a:buFont typeface="Arial" panose="020B0604020202020204" pitchFamily="34" charset="0"/>
              <a:buChar char="−"/>
              <a:tabLst>
                <a:tab pos="6360195" algn="r"/>
              </a:tabLst>
              <a:defRPr sz="2400">
                <a:solidFill>
                  <a:schemeClr val="accent2"/>
                </a:solidFill>
              </a:defRPr>
            </a:lvl4pPr>
            <a:lvl5pPr marL="287886" indent="-287886">
              <a:spcBef>
                <a:spcPts val="0"/>
              </a:spcBef>
              <a:buSzPct val="100000"/>
              <a:buFont typeface="Arial" panose="020B0604020202020204" pitchFamily="34" charset="0"/>
              <a:buChar char="−"/>
              <a:tabLst>
                <a:tab pos="6360195" algn="r"/>
              </a:tabLst>
              <a:defRPr sz="2400" baseline="0">
                <a:solidFill>
                  <a:schemeClr val="accent2"/>
                </a:solidFill>
              </a:defRPr>
            </a:lvl5pPr>
            <a:lvl6pPr marL="287886" indent="-287886">
              <a:spcBef>
                <a:spcPts val="0"/>
              </a:spcBef>
              <a:buSzPct val="100000"/>
              <a:buFont typeface="Arial" panose="020B0604020202020204" pitchFamily="34" charset="0"/>
              <a:buChar char="−"/>
              <a:tabLst>
                <a:tab pos="6360195" algn="r"/>
              </a:tabLst>
              <a:defRPr sz="2400" baseline="0">
                <a:solidFill>
                  <a:schemeClr val="accent2"/>
                </a:solidFill>
              </a:defRPr>
            </a:lvl6pPr>
            <a:lvl7pPr marL="287886" indent="-287886">
              <a:spcBef>
                <a:spcPts val="0"/>
              </a:spcBef>
              <a:buSzPct val="100000"/>
              <a:buFont typeface="Arial" panose="020B0604020202020204" pitchFamily="34" charset="0"/>
              <a:buChar char="−"/>
              <a:tabLst>
                <a:tab pos="6360195" algn="r"/>
              </a:tabLst>
              <a:defRPr sz="2400" baseline="0">
                <a:solidFill>
                  <a:schemeClr val="accent2"/>
                </a:solidFill>
              </a:defRPr>
            </a:lvl7pPr>
            <a:lvl8pPr marL="287886" indent="-287886">
              <a:spcBef>
                <a:spcPts val="0"/>
              </a:spcBef>
              <a:buSzPct val="100000"/>
              <a:buFont typeface="Arial" panose="020B0604020202020204" pitchFamily="34" charset="0"/>
              <a:buChar char="−"/>
              <a:tabLst>
                <a:tab pos="6360195" algn="r"/>
              </a:tabLst>
              <a:defRPr sz="2400" baseline="0">
                <a:solidFill>
                  <a:schemeClr val="accent2"/>
                </a:solidFill>
              </a:defRPr>
            </a:lvl8pPr>
            <a:lvl9pPr marL="287886" indent="-287886">
              <a:spcBef>
                <a:spcPts val="0"/>
              </a:spcBef>
              <a:buSzPct val="100000"/>
              <a:buFont typeface="Arial" panose="020B0604020202020204" pitchFamily="34" charset="0"/>
              <a:buChar char="−"/>
              <a:tabLst>
                <a:tab pos="6360195" algn="r"/>
              </a:tabLst>
              <a:defRPr sz="2400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	1</a:t>
            </a:r>
          </a:p>
          <a:p>
            <a:pPr lvl="1"/>
            <a:r>
              <a:rPr lang="en-GB" dirty="0" smtClean="0"/>
              <a:t>Second level	1</a:t>
            </a:r>
          </a:p>
          <a:p>
            <a:pPr lvl="2"/>
            <a:r>
              <a:rPr lang="en-GB" dirty="0" smtClean="0"/>
              <a:t>Third level 	1</a:t>
            </a:r>
          </a:p>
          <a:p>
            <a:pPr lvl="3"/>
            <a:r>
              <a:rPr lang="en-GB" dirty="0" smtClean="0"/>
              <a:t>Fourth level	1</a:t>
            </a:r>
          </a:p>
          <a:p>
            <a:pPr lvl="4"/>
            <a:r>
              <a:rPr lang="en-GB" dirty="0" smtClean="0"/>
              <a:t>Fifth level	1</a:t>
            </a:r>
          </a:p>
          <a:p>
            <a:pPr lvl="5"/>
            <a:r>
              <a:rPr lang="en-GB" dirty="0" smtClean="0"/>
              <a:t>Sixth level	1</a:t>
            </a:r>
          </a:p>
          <a:p>
            <a:pPr lvl="6"/>
            <a:r>
              <a:rPr lang="en-GB" dirty="0" smtClean="0"/>
              <a:t>Seventh level	1</a:t>
            </a:r>
          </a:p>
          <a:p>
            <a:pPr lvl="7"/>
            <a:r>
              <a:rPr lang="en-GB" dirty="0" smtClean="0"/>
              <a:t>Eighth level	1</a:t>
            </a:r>
          </a:p>
          <a:p>
            <a:pPr lvl="8"/>
            <a:r>
              <a:rPr lang="en-GB" dirty="0" smtClean="0"/>
              <a:t>Ninth level	1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22" hasCustomPrompt="1"/>
            <p:custDataLst>
              <p:tags r:id="rId3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62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  <p:custDataLst>
              <p:tags r:id="rId2"/>
            </p:custDataLst>
          </p:nvPr>
        </p:nvSpPr>
        <p:spPr>
          <a:xfrm>
            <a:off x="503238" y="1656002"/>
            <a:ext cx="6361200" cy="5184000"/>
          </a:xfrm>
        </p:spPr>
        <p:txBody>
          <a:bodyPr/>
          <a:lstStyle>
            <a:lvl1pPr marL="467816" indent="-467816">
              <a:spcBef>
                <a:spcPts val="1200"/>
              </a:spcBef>
              <a:buFont typeface="+mj-lt"/>
              <a:buAutoNum type="arabicPeriod"/>
              <a:defRPr sz="2400"/>
            </a:lvl1pPr>
            <a:lvl2pPr marL="467816" indent="-467816">
              <a:spcBef>
                <a:spcPts val="1200"/>
              </a:spcBef>
              <a:buFont typeface="+mj-lt"/>
              <a:buAutoNum type="arabicPeriod"/>
              <a:defRPr sz="2400"/>
            </a:lvl2pPr>
            <a:lvl3pPr marL="467816" indent="-467816">
              <a:spcBef>
                <a:spcPts val="1200"/>
              </a:spcBef>
              <a:buSzPct val="100000"/>
              <a:buFont typeface="+mj-lt"/>
              <a:buAutoNum type="arabicPeriod"/>
              <a:defRPr sz="2400"/>
            </a:lvl3pPr>
            <a:lvl4pPr marL="467816" indent="-467816">
              <a:spcBef>
                <a:spcPts val="1200"/>
              </a:spcBef>
              <a:buFont typeface="+mj-lt"/>
              <a:buAutoNum type="arabicPeriod"/>
              <a:defRPr sz="2400"/>
            </a:lvl4pPr>
            <a:lvl5pPr marL="467816" indent="-467816">
              <a:spcBef>
                <a:spcPts val="1200"/>
              </a:spcBef>
              <a:buFont typeface="+mj-lt"/>
              <a:buAutoNum type="arabicPeriod"/>
              <a:defRPr sz="2400"/>
            </a:lvl5pPr>
            <a:lvl6pPr marL="467816" indent="-467816">
              <a:spcBef>
                <a:spcPts val="1200"/>
              </a:spcBef>
              <a:buSzPct val="100000"/>
              <a:buFont typeface="+mj-lt"/>
              <a:buAutoNum type="arabicPeriod"/>
              <a:defRPr sz="2400" baseline="0"/>
            </a:lvl6pPr>
            <a:lvl7pPr marL="467816" indent="-467816">
              <a:spcBef>
                <a:spcPts val="1200"/>
              </a:spcBef>
              <a:buSzPct val="100000"/>
              <a:buFont typeface="+mj-lt"/>
              <a:buAutoNum type="arabicPeriod"/>
              <a:defRPr sz="2400" baseline="0"/>
            </a:lvl7pPr>
            <a:lvl8pPr marL="467816" indent="-467816">
              <a:spcBef>
                <a:spcPts val="1200"/>
              </a:spcBef>
              <a:buSzPct val="100000"/>
              <a:buFont typeface="+mj-lt"/>
              <a:buAutoNum type="arabicPeriod"/>
              <a:defRPr sz="2400" baseline="0"/>
            </a:lvl8pPr>
            <a:lvl9pPr marL="467816" indent="-467816">
              <a:spcBef>
                <a:spcPts val="1200"/>
              </a:spcBef>
              <a:buSzPct val="100000"/>
              <a:buFont typeface="+mj-lt"/>
              <a:buAutoNum type="arabicPeriod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22" hasCustomPrompt="1"/>
            <p:custDataLst>
              <p:tags r:id="rId3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47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03246" y="2665460"/>
            <a:ext cx="8022463" cy="1755922"/>
          </a:xfrm>
          <a:blipFill>
            <a:blip r:embed="rId4"/>
            <a:stretch>
              <a:fillRect/>
            </a:stretch>
          </a:blipFill>
        </p:spPr>
        <p:txBody>
          <a:bodyPr wrap="square" lIns="1241511" tIns="287886" rIns="233909" bIns="215916">
            <a:spAutoFit/>
          </a:bodyPr>
          <a:lstStyle>
            <a:lvl1pPr>
              <a:lnSpc>
                <a:spcPct val="83000"/>
              </a:lnSpc>
              <a:defRPr sz="4800"/>
            </a:lvl1pPr>
          </a:lstStyle>
          <a:p>
            <a:r>
              <a:rPr lang="en-GB" dirty="0" smtClean="0"/>
              <a:t>DIVIDER</a:t>
            </a:r>
            <a:br>
              <a:rPr lang="en-GB" dirty="0" smtClean="0"/>
            </a:br>
            <a:r>
              <a:rPr lang="en-GB" dirty="0" smtClean="0"/>
              <a:t>SLIDE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738001" y="2900637"/>
            <a:ext cx="1008000" cy="1499982"/>
          </a:xfrm>
        </p:spPr>
        <p:txBody>
          <a:bodyPr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200" b="0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97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chemeClr val="tx2"/>
                </a:solidFill>
              </a:defRPr>
            </a:lvl2pPr>
            <a:lvl3pPr marL="0" indent="0">
              <a:lnSpc>
                <a:spcPts val="9797"/>
              </a:lnSpc>
              <a:spcBef>
                <a:spcPts val="0"/>
              </a:spcBef>
              <a:spcAft>
                <a:spcPts val="0"/>
              </a:spcAft>
              <a:buNone/>
              <a:defRPr sz="10600" b="0" cap="all" baseline="0">
                <a:solidFill>
                  <a:schemeClr val="tx2"/>
                </a:solidFill>
              </a:defRPr>
            </a:lvl3pPr>
            <a:lvl4pPr marL="0" indent="0">
              <a:lnSpc>
                <a:spcPts val="9797"/>
              </a:lnSpc>
              <a:spcBef>
                <a:spcPts val="0"/>
              </a:spcBef>
              <a:spcAft>
                <a:spcPts val="0"/>
              </a:spcAft>
              <a:buNone/>
              <a:defRPr sz="10600" b="0" cap="all" baseline="0">
                <a:solidFill>
                  <a:schemeClr val="tx2"/>
                </a:solidFill>
              </a:defRPr>
            </a:lvl4pPr>
            <a:lvl5pPr marL="0" indent="0">
              <a:lnSpc>
                <a:spcPts val="97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chemeClr val="tx2"/>
                </a:solidFill>
              </a:defRPr>
            </a:lvl5pPr>
            <a:lvl6pPr marL="0" indent="0">
              <a:lnSpc>
                <a:spcPts val="97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chemeClr val="tx2"/>
                </a:solidFill>
              </a:defRPr>
            </a:lvl6pPr>
            <a:lvl7pPr marL="0" indent="0">
              <a:lnSpc>
                <a:spcPts val="97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chemeClr val="tx2"/>
                </a:solidFill>
              </a:defRPr>
            </a:lvl7pPr>
            <a:lvl8pPr marL="0" indent="0">
              <a:lnSpc>
                <a:spcPts val="97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00" b="0" cap="all" baseline="0">
                <a:solidFill>
                  <a:schemeClr val="tx2"/>
                </a:solidFill>
              </a:defRPr>
            </a:lvl8pPr>
            <a:lvl9pPr marL="0" indent="0">
              <a:lnSpc>
                <a:spcPts val="9797"/>
              </a:lnSpc>
              <a:spcBef>
                <a:spcPts val="0"/>
              </a:spcBef>
              <a:spcAft>
                <a:spcPts val="0"/>
              </a:spcAft>
              <a:buNone/>
              <a:defRPr sz="10600" b="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 smtClean="0"/>
              <a:t>#</a:t>
            </a:r>
          </a:p>
        </p:txBody>
      </p:sp>
      <p:pic>
        <p:nvPicPr>
          <p:cNvPr id="3" name="Picture 2" descr="shutterstock_130099715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3"/>
          <a:stretch/>
        </p:blipFill>
        <p:spPr>
          <a:xfrm>
            <a:off x="-1" y="-1"/>
            <a:ext cx="10693401" cy="756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2" y="554856"/>
            <a:ext cx="3035237" cy="8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6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0"/>
            <p:custDataLst>
              <p:tags r:id="rId1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22" hasCustomPrompt="1"/>
            <p:custDataLst>
              <p:tags r:id="rId2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3"/>
            <p:custDataLst>
              <p:tags r:id="rId3"/>
            </p:custDataLst>
          </p:nvPr>
        </p:nvSpPr>
        <p:spPr>
          <a:xfrm>
            <a:off x="503244" y="1654177"/>
            <a:ext cx="9684000" cy="518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63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ceholders (2/3 -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9"/>
            <p:custDataLst>
              <p:tags r:id="rId1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0"/>
            <p:custDataLst>
              <p:tags r:id="rId2"/>
            </p:custDataLst>
          </p:nvPr>
        </p:nvSpPr>
        <p:spPr>
          <a:xfrm>
            <a:off x="503238" y="1656002"/>
            <a:ext cx="6361200" cy="51840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24"/>
            <p:custDataLst>
              <p:tags r:id="rId3"/>
            </p:custDataLst>
          </p:nvPr>
        </p:nvSpPr>
        <p:spPr>
          <a:xfrm>
            <a:off x="7153275" y="1656002"/>
            <a:ext cx="3034725" cy="5184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Subtitle 2"/>
          <p:cNvSpPr>
            <a:spLocks noGrp="1"/>
          </p:cNvSpPr>
          <p:nvPr>
            <p:ph type="subTitle" idx="22" hasCustomPrompt="1"/>
            <p:custDataLst>
              <p:tags r:id="rId4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9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ceholders (1/3 -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9"/>
            <p:custDataLst>
              <p:tags r:id="rId1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826061" y="1656002"/>
            <a:ext cx="6361200" cy="51840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503240" y="1656002"/>
            <a:ext cx="3034725" cy="5184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22" hasCustomPrompt="1"/>
            <p:custDataLst>
              <p:tags r:id="rId4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Titl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4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ceholders (side by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9"/>
            <p:custDataLst>
              <p:tags r:id="rId1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/>
            <p:custDataLst>
              <p:tags r:id="rId2"/>
            </p:custDataLst>
          </p:nvPr>
        </p:nvSpPr>
        <p:spPr>
          <a:xfrm>
            <a:off x="503238" y="1656002"/>
            <a:ext cx="4698000" cy="51840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21"/>
            <p:custDataLst>
              <p:tags r:id="rId3"/>
            </p:custDataLst>
          </p:nvPr>
        </p:nvSpPr>
        <p:spPr>
          <a:xfrm>
            <a:off x="5489574" y="1656002"/>
            <a:ext cx="4698000" cy="51840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Subtitle 2"/>
          <p:cNvSpPr>
            <a:spLocks noGrp="1"/>
          </p:cNvSpPr>
          <p:nvPr>
            <p:ph type="subTitle" idx="22" hasCustomPrompt="1"/>
            <p:custDataLst>
              <p:tags r:id="rId4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4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ceholder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9"/>
            <p:custDataLst>
              <p:tags r:id="rId1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20"/>
            <p:custDataLst>
              <p:tags r:id="rId2"/>
            </p:custDataLst>
          </p:nvPr>
        </p:nvSpPr>
        <p:spPr>
          <a:xfrm>
            <a:off x="503237" y="1654178"/>
            <a:ext cx="9683239" cy="244768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3"/>
            <p:custDataLst>
              <p:tags r:id="rId3"/>
            </p:custDataLst>
          </p:nvPr>
        </p:nvSpPr>
        <p:spPr>
          <a:xfrm>
            <a:off x="503237" y="4389622"/>
            <a:ext cx="9683239" cy="244768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22" hasCustomPrompt="1"/>
            <p:custDataLst>
              <p:tags r:id="rId4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9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6"/>
            <p:custDataLst>
              <p:tags r:id="rId2"/>
            </p:custDataLst>
          </p:nvPr>
        </p:nvSpPr>
        <p:spPr>
          <a:xfrm>
            <a:off x="503240" y="1656002"/>
            <a:ext cx="3034725" cy="5184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7"/>
            <p:custDataLst>
              <p:tags r:id="rId3"/>
            </p:custDataLst>
          </p:nvPr>
        </p:nvSpPr>
        <p:spPr>
          <a:xfrm>
            <a:off x="3828637" y="1656002"/>
            <a:ext cx="3034725" cy="5184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8"/>
            <p:custDataLst>
              <p:tags r:id="rId4"/>
            </p:custDataLst>
          </p:nvPr>
        </p:nvSpPr>
        <p:spPr>
          <a:xfrm>
            <a:off x="7154036" y="1656002"/>
            <a:ext cx="3034725" cy="5184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22" hasCustomPrompt="1"/>
            <p:custDataLst>
              <p:tags r:id="rId5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Title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06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21"/>
            <p:custDataLst>
              <p:tags r:id="rId1"/>
            </p:custDataLst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Content Placeholder 4"/>
          <p:cNvSpPr>
            <a:spLocks noGrp="1"/>
          </p:cNvSpPr>
          <p:nvPr>
            <p:ph sz="quarter" idx="40"/>
            <p:custDataLst>
              <p:tags r:id="rId2"/>
            </p:custDataLst>
          </p:nvPr>
        </p:nvSpPr>
        <p:spPr>
          <a:xfrm>
            <a:off x="503236" y="1656002"/>
            <a:ext cx="4698000" cy="2448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2" name="Content Placeholder 4"/>
          <p:cNvSpPr>
            <a:spLocks noGrp="1"/>
          </p:cNvSpPr>
          <p:nvPr>
            <p:ph sz="quarter" idx="41"/>
            <p:custDataLst>
              <p:tags r:id="rId3"/>
            </p:custDataLst>
          </p:nvPr>
        </p:nvSpPr>
        <p:spPr>
          <a:xfrm>
            <a:off x="5489574" y="1656002"/>
            <a:ext cx="4698000" cy="2448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26"/>
            <p:custDataLst>
              <p:tags r:id="rId4"/>
            </p:custDataLst>
          </p:nvPr>
        </p:nvSpPr>
        <p:spPr>
          <a:xfrm>
            <a:off x="503236" y="4391028"/>
            <a:ext cx="4698000" cy="2448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27"/>
            <p:custDataLst>
              <p:tags r:id="rId5"/>
            </p:custDataLst>
          </p:nvPr>
        </p:nvSpPr>
        <p:spPr>
          <a:xfrm>
            <a:off x="5489574" y="4391028"/>
            <a:ext cx="4698000" cy="2448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400"/>
            </a:lvl2pPr>
            <a:lvl3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3pPr>
            <a:lvl4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4pPr>
            <a:lvl5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5pPr>
            <a:lvl6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/>
            </a:lvl6pPr>
            <a:lvl7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7pPr>
            <a:lvl8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8pPr>
            <a:lvl9pPr marL="863659" indent="-287886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" name="Subtitle 2"/>
          <p:cNvSpPr>
            <a:spLocks noGrp="1"/>
          </p:cNvSpPr>
          <p:nvPr>
            <p:ph type="subTitle" idx="22" hasCustomPrompt="1"/>
            <p:custDataLst>
              <p:tags r:id="rId6"/>
            </p:custDataLst>
          </p:nvPr>
        </p:nvSpPr>
        <p:spPr>
          <a:xfrm>
            <a:off x="503244" y="1054721"/>
            <a:ext cx="7635866" cy="3323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 cap="all" baseline="0"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Title 6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3239" y="678470"/>
            <a:ext cx="7635867" cy="376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2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9" y="678471"/>
            <a:ext cx="7621436" cy="3667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9" y="1656002"/>
            <a:ext cx="9684761" cy="51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2005" y="7236006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0679C6C-715F-44F3-8DA3-2EC5FBAAEB7F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4005" y="7056000"/>
            <a:ext cx="9684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3244" y="1440001"/>
            <a:ext cx="9684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26" y="554856"/>
            <a:ext cx="1791674" cy="4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5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42645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7886" indent="-287886" algn="l" defTabSz="1042645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5773" indent="-287886" algn="l" defTabSz="104264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−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63659" indent="-287886" algn="l" defTabSz="104264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87886" indent="-287886" algn="l" defTabSz="1042645" rtl="0" eaLnBrk="1" latinLnBrk="0" hangingPunct="1">
        <a:lnSpc>
          <a:spcPct val="90000"/>
        </a:lnSpc>
        <a:spcBef>
          <a:spcPts val="90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75773" indent="-287886" algn="l" defTabSz="104264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−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63659" indent="-287886" algn="l" defTabSz="104264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1300" b="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3659" indent="-287886" algn="l" defTabSz="104264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13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3659" indent="-287886" algn="l" defTabSz="104264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13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3659" indent="-287886" algn="l" defTabSz="1042645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22" algn="l" defTabSz="1042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45" algn="l" defTabSz="1042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68" algn="l" defTabSz="1042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90" algn="l" defTabSz="1042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612" algn="l" defTabSz="1042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936" algn="l" defTabSz="1042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258" algn="l" defTabSz="1042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581" algn="l" defTabSz="1042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capadvisor.com" TargetMode="External"/><Relationship Id="rId3" Type="http://schemas.openxmlformats.org/officeDocument/2006/relationships/tags" Target="../tags/tag85.xml"/><Relationship Id="rId7" Type="http://schemas.openxmlformats.org/officeDocument/2006/relationships/hyperlink" Target="mailto:aniket.bagve@mycapadvisor.com" TargetMode="Externa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6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503243" y="5080903"/>
            <a:ext cx="8072882" cy="2092653"/>
          </a:xfrm>
          <a:blipFill>
            <a:blip r:embed="rId5"/>
            <a:stretch>
              <a:fillRect/>
            </a:stretch>
          </a:blipFill>
        </p:spPr>
        <p:txBody>
          <a:bodyPr wrap="square" lIns="233909" tIns="287886" rIns="233909" bIns="233909">
            <a:sp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3800" cap="all" spc="-5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sz="3800" cap="all" spc="-5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defRPr sz="170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MyCap Advisor India Pvt. Ltd.</a:t>
            </a:r>
          </a:p>
          <a:p>
            <a:pPr lvl="1"/>
            <a:r>
              <a:rPr lang="en-GB" dirty="0"/>
              <a:t>Corporate </a:t>
            </a:r>
            <a:r>
              <a:rPr lang="en-GB" dirty="0" smtClean="0"/>
              <a:t>Profile</a:t>
            </a:r>
          </a:p>
          <a:p>
            <a:pPr lvl="2"/>
            <a:r>
              <a:rPr lang="en-GB" dirty="0" smtClean="0"/>
              <a:t>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8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dirty="0"/>
              <a:t>Requirement for Payment for TDR/ Fungible FSI</a:t>
            </a:r>
          </a:p>
          <a:p>
            <a:r>
              <a:rPr lang="en-US" dirty="0"/>
              <a:t>Society Redevelopment/ SRA</a:t>
            </a:r>
          </a:p>
          <a:p>
            <a:pPr lvl="1"/>
            <a:r>
              <a:rPr lang="en-US" dirty="0"/>
              <a:t>No Land available for Mortgage</a:t>
            </a:r>
          </a:p>
          <a:p>
            <a:pPr lvl="1"/>
            <a:r>
              <a:rPr lang="en-US" dirty="0"/>
              <a:t>Requirement of additional Collateral (How many times Cover)</a:t>
            </a:r>
          </a:p>
          <a:p>
            <a:pPr lvl="2"/>
            <a:r>
              <a:rPr lang="en-US" dirty="0"/>
              <a:t>One of the solutions is 'collateral free' loans offered by NBFC's and structured debt by PE funds based on net cash flows.</a:t>
            </a:r>
          </a:p>
          <a:p>
            <a:r>
              <a:rPr lang="en-US" dirty="0"/>
              <a:t>Balance Transfer</a:t>
            </a:r>
          </a:p>
          <a:p>
            <a:pPr lvl="1"/>
            <a:r>
              <a:rPr lang="en-US" dirty="0"/>
              <a:t>For developers funded by PEs at Land acquisition/ Approvals stage</a:t>
            </a:r>
          </a:p>
          <a:p>
            <a:pPr lvl="2"/>
            <a:r>
              <a:rPr lang="en-US" dirty="0"/>
              <a:t>NOW Approvals are in place</a:t>
            </a:r>
          </a:p>
          <a:p>
            <a:pPr lvl="2"/>
            <a:r>
              <a:rPr lang="en-US" dirty="0"/>
              <a:t>Replacement of </a:t>
            </a:r>
            <a:r>
              <a:rPr lang="en-US" dirty="0" smtClean="0"/>
              <a:t>PE - </a:t>
            </a:r>
            <a:r>
              <a:rPr lang="en-US" dirty="0"/>
              <a:t>High cost debt to Lost cost debt funding</a:t>
            </a:r>
          </a:p>
          <a:p>
            <a:r>
              <a:rPr lang="en-US" dirty="0"/>
              <a:t>Last-Mile Funding</a:t>
            </a:r>
          </a:p>
          <a:p>
            <a:r>
              <a:rPr lang="en-US" dirty="0"/>
              <a:t>Take over of projects through JV/JDA</a:t>
            </a:r>
          </a:p>
          <a:p>
            <a:pPr lvl="1"/>
            <a:r>
              <a:rPr lang="en-US" b="1" dirty="0"/>
              <a:t>Bring together </a:t>
            </a:r>
            <a:r>
              <a:rPr lang="en-US" dirty="0" smtClean="0"/>
              <a:t>‘</a:t>
            </a:r>
            <a:r>
              <a:rPr lang="en-US" i="1" dirty="0" smtClean="0"/>
              <a:t>Seller</a:t>
            </a:r>
            <a:r>
              <a:rPr lang="en-US" dirty="0" smtClean="0"/>
              <a:t>’ </a:t>
            </a:r>
            <a:r>
              <a:rPr lang="en-US" dirty="0"/>
              <a:t>&amp; </a:t>
            </a:r>
            <a:r>
              <a:rPr lang="en-US" dirty="0" smtClean="0"/>
              <a:t>‘</a:t>
            </a:r>
            <a:r>
              <a:rPr lang="en-US" i="1" dirty="0" smtClean="0"/>
              <a:t>Buyer</a:t>
            </a:r>
            <a:r>
              <a:rPr lang="en-US" dirty="0" smtClean="0"/>
              <a:t>’ </a:t>
            </a:r>
            <a:r>
              <a:rPr lang="en-US" dirty="0"/>
              <a:t>along with </a:t>
            </a:r>
            <a:r>
              <a:rPr lang="en-US" dirty="0" smtClean="0"/>
              <a:t>‘</a:t>
            </a:r>
            <a:r>
              <a:rPr lang="en-US" i="1" dirty="0" smtClean="0"/>
              <a:t>Funding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9" y="678470"/>
            <a:ext cx="7635867" cy="366767"/>
          </a:xfrm>
        </p:spPr>
        <p:txBody>
          <a:bodyPr/>
          <a:lstStyle/>
          <a:p>
            <a:r>
              <a:rPr lang="en-US" dirty="0"/>
              <a:t>Funding Requirement (Specific)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893887" y="5242060"/>
            <a:ext cx="2541672" cy="1761660"/>
            <a:chOff x="6685471" y="4955452"/>
            <a:chExt cx="2541672" cy="1761660"/>
          </a:xfrm>
        </p:grpSpPr>
        <p:sp>
          <p:nvSpPr>
            <p:cNvPr id="10" name="Freeform 9"/>
            <p:cNvSpPr/>
            <p:nvPr/>
          </p:nvSpPr>
          <p:spPr>
            <a:xfrm>
              <a:off x="7649141" y="4955452"/>
              <a:ext cx="612000" cy="468000"/>
            </a:xfrm>
            <a:custGeom>
              <a:avLst/>
              <a:gdLst>
                <a:gd name="connsiteX0" fmla="*/ 0 w 464691"/>
                <a:gd name="connsiteY0" fmla="*/ 77450 h 464691"/>
                <a:gd name="connsiteX1" fmla="*/ 77450 w 464691"/>
                <a:gd name="connsiteY1" fmla="*/ 0 h 464691"/>
                <a:gd name="connsiteX2" fmla="*/ 387241 w 464691"/>
                <a:gd name="connsiteY2" fmla="*/ 0 h 464691"/>
                <a:gd name="connsiteX3" fmla="*/ 464691 w 464691"/>
                <a:gd name="connsiteY3" fmla="*/ 77450 h 464691"/>
                <a:gd name="connsiteX4" fmla="*/ 464691 w 464691"/>
                <a:gd name="connsiteY4" fmla="*/ 387241 h 464691"/>
                <a:gd name="connsiteX5" fmla="*/ 387241 w 464691"/>
                <a:gd name="connsiteY5" fmla="*/ 464691 h 464691"/>
                <a:gd name="connsiteX6" fmla="*/ 77450 w 464691"/>
                <a:gd name="connsiteY6" fmla="*/ 464691 h 464691"/>
                <a:gd name="connsiteX7" fmla="*/ 0 w 464691"/>
                <a:gd name="connsiteY7" fmla="*/ 387241 h 464691"/>
                <a:gd name="connsiteX8" fmla="*/ 0 w 464691"/>
                <a:gd name="connsiteY8" fmla="*/ 77450 h 46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691" h="464691">
                  <a:moveTo>
                    <a:pt x="0" y="77450"/>
                  </a:moveTo>
                  <a:cubicBezTo>
                    <a:pt x="0" y="34676"/>
                    <a:pt x="34676" y="0"/>
                    <a:pt x="77450" y="0"/>
                  </a:cubicBezTo>
                  <a:lnTo>
                    <a:pt x="387241" y="0"/>
                  </a:lnTo>
                  <a:cubicBezTo>
                    <a:pt x="430015" y="0"/>
                    <a:pt x="464691" y="34676"/>
                    <a:pt x="464691" y="77450"/>
                  </a:cubicBezTo>
                  <a:lnTo>
                    <a:pt x="464691" y="387241"/>
                  </a:lnTo>
                  <a:cubicBezTo>
                    <a:pt x="464691" y="430015"/>
                    <a:pt x="430015" y="464691"/>
                    <a:pt x="387241" y="464691"/>
                  </a:cubicBezTo>
                  <a:lnTo>
                    <a:pt x="77450" y="464691"/>
                  </a:lnTo>
                  <a:cubicBezTo>
                    <a:pt x="34676" y="464691"/>
                    <a:pt x="0" y="430015"/>
                    <a:pt x="0" y="387241"/>
                  </a:cubicBezTo>
                  <a:lnTo>
                    <a:pt x="0" y="774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464" tIns="40464" rIns="40464" bIns="40464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FUNDER</a:t>
              </a:r>
              <a:endParaRPr lang="en-US" sz="1000" kern="1200" dirty="0"/>
            </a:p>
          </p:txBody>
        </p:sp>
        <p:sp>
          <p:nvSpPr>
            <p:cNvPr id="11" name="Freeform 10"/>
            <p:cNvSpPr/>
            <p:nvPr/>
          </p:nvSpPr>
          <p:spPr>
            <a:xfrm rot="1800000">
              <a:off x="8236188" y="6239458"/>
              <a:ext cx="396917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96917" y="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615143" y="6249112"/>
              <a:ext cx="612000" cy="468000"/>
            </a:xfrm>
            <a:custGeom>
              <a:avLst/>
              <a:gdLst>
                <a:gd name="connsiteX0" fmla="*/ 0 w 464691"/>
                <a:gd name="connsiteY0" fmla="*/ 77450 h 464691"/>
                <a:gd name="connsiteX1" fmla="*/ 77450 w 464691"/>
                <a:gd name="connsiteY1" fmla="*/ 0 h 464691"/>
                <a:gd name="connsiteX2" fmla="*/ 387241 w 464691"/>
                <a:gd name="connsiteY2" fmla="*/ 0 h 464691"/>
                <a:gd name="connsiteX3" fmla="*/ 464691 w 464691"/>
                <a:gd name="connsiteY3" fmla="*/ 77450 h 464691"/>
                <a:gd name="connsiteX4" fmla="*/ 464691 w 464691"/>
                <a:gd name="connsiteY4" fmla="*/ 387241 h 464691"/>
                <a:gd name="connsiteX5" fmla="*/ 387241 w 464691"/>
                <a:gd name="connsiteY5" fmla="*/ 464691 h 464691"/>
                <a:gd name="connsiteX6" fmla="*/ 77450 w 464691"/>
                <a:gd name="connsiteY6" fmla="*/ 464691 h 464691"/>
                <a:gd name="connsiteX7" fmla="*/ 0 w 464691"/>
                <a:gd name="connsiteY7" fmla="*/ 387241 h 464691"/>
                <a:gd name="connsiteX8" fmla="*/ 0 w 464691"/>
                <a:gd name="connsiteY8" fmla="*/ 77450 h 46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691" h="464691">
                  <a:moveTo>
                    <a:pt x="0" y="77450"/>
                  </a:moveTo>
                  <a:cubicBezTo>
                    <a:pt x="0" y="34676"/>
                    <a:pt x="34676" y="0"/>
                    <a:pt x="77450" y="0"/>
                  </a:cubicBezTo>
                  <a:lnTo>
                    <a:pt x="387241" y="0"/>
                  </a:lnTo>
                  <a:cubicBezTo>
                    <a:pt x="430015" y="0"/>
                    <a:pt x="464691" y="34676"/>
                    <a:pt x="464691" y="77450"/>
                  </a:cubicBezTo>
                  <a:lnTo>
                    <a:pt x="464691" y="387241"/>
                  </a:lnTo>
                  <a:cubicBezTo>
                    <a:pt x="464691" y="430015"/>
                    <a:pt x="430015" y="464691"/>
                    <a:pt x="387241" y="464691"/>
                  </a:cubicBezTo>
                  <a:lnTo>
                    <a:pt x="77450" y="464691"/>
                  </a:lnTo>
                  <a:cubicBezTo>
                    <a:pt x="34676" y="464691"/>
                    <a:pt x="0" y="430015"/>
                    <a:pt x="0" y="387241"/>
                  </a:cubicBezTo>
                  <a:lnTo>
                    <a:pt x="0" y="774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464" tIns="40464" rIns="40464" bIns="40464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SELLER</a:t>
              </a:r>
              <a:endParaRPr lang="en-US" sz="1000" kern="1200" dirty="0"/>
            </a:p>
          </p:txBody>
        </p:sp>
        <p:sp>
          <p:nvSpPr>
            <p:cNvPr id="13" name="Freeform 12"/>
            <p:cNvSpPr/>
            <p:nvPr/>
          </p:nvSpPr>
          <p:spPr>
            <a:xfrm rot="9000000">
              <a:off x="7256670" y="6248084"/>
              <a:ext cx="396917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96917" y="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685471" y="6249112"/>
              <a:ext cx="612000" cy="468000"/>
            </a:xfrm>
            <a:custGeom>
              <a:avLst/>
              <a:gdLst>
                <a:gd name="connsiteX0" fmla="*/ 0 w 464691"/>
                <a:gd name="connsiteY0" fmla="*/ 77450 h 464691"/>
                <a:gd name="connsiteX1" fmla="*/ 77450 w 464691"/>
                <a:gd name="connsiteY1" fmla="*/ 0 h 464691"/>
                <a:gd name="connsiteX2" fmla="*/ 387241 w 464691"/>
                <a:gd name="connsiteY2" fmla="*/ 0 h 464691"/>
                <a:gd name="connsiteX3" fmla="*/ 464691 w 464691"/>
                <a:gd name="connsiteY3" fmla="*/ 77450 h 464691"/>
                <a:gd name="connsiteX4" fmla="*/ 464691 w 464691"/>
                <a:gd name="connsiteY4" fmla="*/ 387241 h 464691"/>
                <a:gd name="connsiteX5" fmla="*/ 387241 w 464691"/>
                <a:gd name="connsiteY5" fmla="*/ 464691 h 464691"/>
                <a:gd name="connsiteX6" fmla="*/ 77450 w 464691"/>
                <a:gd name="connsiteY6" fmla="*/ 464691 h 464691"/>
                <a:gd name="connsiteX7" fmla="*/ 0 w 464691"/>
                <a:gd name="connsiteY7" fmla="*/ 387241 h 464691"/>
                <a:gd name="connsiteX8" fmla="*/ 0 w 464691"/>
                <a:gd name="connsiteY8" fmla="*/ 77450 h 46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691" h="464691">
                  <a:moveTo>
                    <a:pt x="0" y="77450"/>
                  </a:moveTo>
                  <a:cubicBezTo>
                    <a:pt x="0" y="34676"/>
                    <a:pt x="34676" y="0"/>
                    <a:pt x="77450" y="0"/>
                  </a:cubicBezTo>
                  <a:lnTo>
                    <a:pt x="387241" y="0"/>
                  </a:lnTo>
                  <a:cubicBezTo>
                    <a:pt x="430015" y="0"/>
                    <a:pt x="464691" y="34676"/>
                    <a:pt x="464691" y="77450"/>
                  </a:cubicBezTo>
                  <a:lnTo>
                    <a:pt x="464691" y="387241"/>
                  </a:lnTo>
                  <a:cubicBezTo>
                    <a:pt x="464691" y="430015"/>
                    <a:pt x="430015" y="464691"/>
                    <a:pt x="387241" y="464691"/>
                  </a:cubicBezTo>
                  <a:lnTo>
                    <a:pt x="77450" y="464691"/>
                  </a:lnTo>
                  <a:cubicBezTo>
                    <a:pt x="34676" y="464691"/>
                    <a:pt x="0" y="430015"/>
                    <a:pt x="0" y="387241"/>
                  </a:cubicBezTo>
                  <a:lnTo>
                    <a:pt x="0" y="774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004" tIns="43004" rIns="43004" bIns="4300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BUYER</a:t>
              </a:r>
              <a:endParaRPr lang="en-US" sz="1000" kern="12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9" r="73744" b="32916"/>
            <a:stretch/>
          </p:blipFill>
          <p:spPr>
            <a:xfrm>
              <a:off x="7581857" y="5618129"/>
              <a:ext cx="724049" cy="698705"/>
            </a:xfrm>
            <a:prstGeom prst="rect">
              <a:avLst/>
            </a:prstGeom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7943881" y="5420144"/>
              <a:ext cx="0" cy="2160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8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503244" y="5614867"/>
            <a:ext cx="9684000" cy="1270607"/>
          </a:xfrm>
        </p:spPr>
        <p:txBody>
          <a:bodyPr/>
          <a:lstStyle/>
          <a:p>
            <a:r>
              <a:rPr lang="en-US" sz="1400" dirty="0"/>
              <a:t>Factors causing higher ROI for RE </a:t>
            </a:r>
            <a:r>
              <a:rPr lang="en-US" sz="1400" dirty="0" smtClean="0"/>
              <a:t>project bank </a:t>
            </a:r>
            <a:r>
              <a:rPr lang="en-US" sz="1400" dirty="0"/>
              <a:t>finance;</a:t>
            </a:r>
          </a:p>
          <a:p>
            <a:pPr lvl="1"/>
            <a:r>
              <a:rPr lang="en-US" sz="1400" dirty="0"/>
              <a:t>No industry status</a:t>
            </a:r>
          </a:p>
          <a:p>
            <a:pPr lvl="1"/>
            <a:r>
              <a:rPr lang="en-US" sz="1400" dirty="0"/>
              <a:t>On RBI’s </a:t>
            </a:r>
            <a:r>
              <a:rPr lang="en-US" sz="1400" dirty="0" smtClean="0"/>
              <a:t>cautionary </a:t>
            </a:r>
            <a:r>
              <a:rPr lang="en-US" sz="1400" dirty="0"/>
              <a:t>list</a:t>
            </a:r>
          </a:p>
          <a:p>
            <a:pPr lvl="1"/>
            <a:r>
              <a:rPr lang="en-US" sz="1400" dirty="0"/>
              <a:t>Higher provisioning norms</a:t>
            </a:r>
          </a:p>
          <a:p>
            <a:pPr lvl="2"/>
            <a:r>
              <a:rPr lang="en-US" sz="1200" dirty="0"/>
              <a:t>Leading to banks more money being </a:t>
            </a:r>
            <a:r>
              <a:rPr lang="en-US" sz="1200" dirty="0" smtClean="0"/>
              <a:t>blocked</a:t>
            </a:r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9" y="678470"/>
            <a:ext cx="7635867" cy="360099"/>
          </a:xfrm>
        </p:spPr>
        <p:txBody>
          <a:bodyPr/>
          <a:lstStyle/>
          <a:p>
            <a:r>
              <a:rPr lang="en-US" dirty="0"/>
              <a:t>Financial Institutions: Banks/ </a:t>
            </a:r>
            <a:r>
              <a:rPr lang="en-US" dirty="0" smtClean="0"/>
              <a:t>NBFC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20823"/>
              </p:ext>
            </p:extLst>
          </p:nvPr>
        </p:nvGraphicFramePr>
        <p:xfrm>
          <a:off x="2362200" y="1905000"/>
          <a:ext cx="2209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11974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PSU BANKS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9743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Plain vanilla Construction finance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9743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Restrictive use/ disbursal conditions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9743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Time consuming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9743">
                <a:tc>
                  <a:txBody>
                    <a:bodyPr/>
                    <a:lstStyle/>
                    <a:p>
                      <a:pPr marL="282575" lvl="1" indent="-171450">
                        <a:buClr>
                          <a:schemeClr val="tx1"/>
                        </a:buClr>
                        <a:buFont typeface="Wingdings" charset="2"/>
                        <a:buChar char="Ø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Sanction/ Disbursal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9743">
                <a:tc>
                  <a:txBody>
                    <a:bodyPr/>
                    <a:lstStyle/>
                    <a:p>
                      <a:pPr marL="282575" lvl="1" indent="-171450">
                        <a:buClr>
                          <a:schemeClr val="tx1"/>
                        </a:buClr>
                        <a:buFont typeface="Wingdings" charset="2"/>
                        <a:buChar char="Ø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Post disbursal monitoring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9743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Available post CC approval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65078"/>
              </p:ext>
            </p:extLst>
          </p:nvPr>
        </p:nvGraphicFramePr>
        <p:xfrm>
          <a:off x="5120640" y="1600200"/>
          <a:ext cx="2209800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NBFCs/ PEs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Flexible about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/>
                </a:tc>
              </a:tr>
              <a:tr h="160020">
                <a:tc>
                  <a:txBody>
                    <a:bodyPr/>
                    <a:lstStyle/>
                    <a:p>
                      <a:pPr marL="282575" lvl="1" indent="-171450">
                        <a:buClr>
                          <a:schemeClr val="tx1"/>
                        </a:buClr>
                        <a:buFont typeface="Wingdings" charset="2"/>
                        <a:buChar char="Ø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Initial disbursement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pPr marL="282575" lvl="1" indent="-171450">
                        <a:buClr>
                          <a:schemeClr val="tx1"/>
                        </a:buClr>
                        <a:buFont typeface="Wingdings" charset="2"/>
                        <a:buChar char="Ø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Developer profile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0"/>
                </a:tc>
              </a:tr>
              <a:tr h="160020">
                <a:tc>
                  <a:txBody>
                    <a:bodyPr/>
                    <a:lstStyle/>
                    <a:p>
                      <a:pPr marL="282575" lvl="1" indent="-171450">
                        <a:buClr>
                          <a:schemeClr val="tx1"/>
                        </a:buClr>
                        <a:buFont typeface="Wingdings" charset="2"/>
                        <a:buChar char="Ø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Utilisation of</a:t>
                      </a: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 funds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Faster processing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0"/>
                </a:tc>
              </a:tr>
              <a:tr h="160020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Depending on NBFCs mandate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pPr marL="282575" lvl="1" indent="-171450" algn="l" defTabSz="914400" rtl="0" eaLnBrk="1" latinLnBrk="0" hangingPunct="1">
                        <a:buClr>
                          <a:schemeClr val="tx1"/>
                        </a:buClr>
                        <a:buFont typeface="Wingdings" charset="2"/>
                        <a:buChar char="Ø"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 CC</a:t>
                      </a:r>
                    </a:p>
                  </a:txBody>
                  <a:tcPr marB="0"/>
                </a:tc>
              </a:tr>
              <a:tr h="160020">
                <a:tc>
                  <a:txBody>
                    <a:bodyPr/>
                    <a:lstStyle/>
                    <a:p>
                      <a:pPr marL="282575" lvl="1" indent="-171450" algn="l" defTabSz="914400" rtl="0" eaLnBrk="1" latinLnBrk="0" hangingPunct="1">
                        <a:buClr>
                          <a:schemeClr val="tx1"/>
                        </a:buClr>
                        <a:buFont typeface="Wingdings" charset="2"/>
                        <a:buChar char="Ø"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Pre-CC</a:t>
                      </a:r>
                    </a:p>
                  </a:txBody>
                  <a:tcPr marB="0"/>
                </a:tc>
              </a:tr>
              <a:tr h="160020">
                <a:tc>
                  <a:txBody>
                    <a:bodyPr/>
                    <a:lstStyle/>
                    <a:p>
                      <a:pPr marL="282575" lvl="1" indent="-171450" algn="l" defTabSz="914400" rtl="0" eaLnBrk="1" latinLnBrk="0" hangingPunct="1">
                        <a:buClr>
                          <a:schemeClr val="tx1"/>
                        </a:buClr>
                        <a:buFont typeface="Wingdings" charset="2"/>
                        <a:buChar char="Ø"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Acquisition finance</a:t>
                      </a:r>
                    </a:p>
                  </a:txBody>
                  <a:tcPr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8891"/>
              </p:ext>
            </p:extLst>
          </p:nvPr>
        </p:nvGraphicFramePr>
        <p:xfrm>
          <a:off x="3505200" y="4267200"/>
          <a:ext cx="2209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PRIVATE BANKS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Choosey about developer profile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Restrictive use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Faster than PSUs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00AFD7"/>
                        </a:buClr>
                        <a:buFont typeface="Arial" pitchFamily="34" charset="0"/>
                        <a:buChar char="•"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Available post CC approval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8446"/>
              </p:ext>
            </p:extLst>
          </p:nvPr>
        </p:nvGraphicFramePr>
        <p:xfrm>
          <a:off x="914390" y="3825240"/>
          <a:ext cx="7618961" cy="289560"/>
        </p:xfrm>
        <a:graphic>
          <a:graphicData uri="http://schemas.openxmlformats.org/drawingml/2006/table">
            <a:tbl>
              <a:tblPr/>
              <a:tblGrid>
                <a:gridCol w="347160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  <a:gridCol w="427753"/>
              </a:tblGrid>
              <a:tr h="647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FD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1" name="Elbow Connector 10"/>
          <p:cNvCxnSpPr/>
          <p:nvPr/>
        </p:nvCxnSpPr>
        <p:spPr>
          <a:xfrm>
            <a:off x="1447800" y="4010025"/>
            <a:ext cx="640080" cy="1047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16200000">
            <a:off x="3665640" y="3134281"/>
            <a:ext cx="180000" cy="1080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5478360" y="1854381"/>
            <a:ext cx="182880" cy="3672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4044480" y="3651428"/>
            <a:ext cx="182880" cy="1116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6367" y="3776990"/>
            <a:ext cx="5728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itchFamily="34" charset="0"/>
                <a:cs typeface="Arial" pitchFamily="34" charset="0"/>
              </a:rPr>
              <a:t>ROI*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367" y="7125644"/>
            <a:ext cx="3060000" cy="144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000" dirty="0" smtClean="0">
                <a:solidFill>
                  <a:prstClr val="black"/>
                </a:solidFill>
              </a:rPr>
              <a:t>* Subject to Developer profile; Project stage, etc.</a:t>
            </a:r>
          </a:p>
        </p:txBody>
      </p:sp>
    </p:spTree>
    <p:extLst>
      <p:ext uri="{BB962C8B-B14F-4D97-AF65-F5344CB8AC3E}">
        <p14:creationId xmlns:p14="http://schemas.microsoft.com/office/powerpoint/2010/main" val="2101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298389" y="1710385"/>
            <a:ext cx="2421467" cy="4915159"/>
            <a:chOff x="2179858" y="1710385"/>
            <a:chExt cx="2421467" cy="4915159"/>
          </a:xfrm>
        </p:grpSpPr>
        <p:grpSp>
          <p:nvGrpSpPr>
            <p:cNvPr id="93" name="Group 92"/>
            <p:cNvGrpSpPr/>
            <p:nvPr/>
          </p:nvGrpSpPr>
          <p:grpSpPr>
            <a:xfrm>
              <a:off x="2179858" y="1710385"/>
              <a:ext cx="2421467" cy="4915159"/>
              <a:chOff x="1642533" y="1710385"/>
              <a:chExt cx="2421467" cy="491515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642533" y="2557115"/>
                <a:ext cx="2421467" cy="4068429"/>
              </a:xfrm>
              <a:prstGeom prst="rect">
                <a:avLst/>
              </a:prstGeom>
              <a:solidFill>
                <a:srgbClr val="00AFD7"/>
              </a:solidFill>
              <a:ln w="38100" cmpd="sng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6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 flipV="1">
                <a:off x="1642533" y="1710385"/>
                <a:ext cx="2421467" cy="8467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mpd="sng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600" dirty="0" smtClea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2332327" y="2107654"/>
                <a:ext cx="1041878" cy="1041878"/>
                <a:chOff x="2284651" y="2107654"/>
                <a:chExt cx="1041878" cy="1041878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2284651" y="2107654"/>
                  <a:ext cx="1041878" cy="1041878"/>
                </a:xfrm>
                <a:prstGeom prst="ellipse">
                  <a:avLst/>
                </a:prstGeom>
                <a:ln w="19050" cap="rnd" cmpd="sng">
                  <a:solidFill>
                    <a:schemeClr val="accent1"/>
                  </a:solidFill>
                  <a:prstDash val="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endParaRPr lang="en-US" sz="1600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343849" y="2166852"/>
                  <a:ext cx="923481" cy="923481"/>
                </a:xfrm>
                <a:prstGeom prst="ellipse">
                  <a:avLst/>
                </a:prstGeom>
                <a:solidFill>
                  <a:srgbClr val="00AFD7"/>
                </a:solidFill>
                <a:ln w="28575" cmpd="sng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endParaRPr lang="en-US" sz="1600" dirty="0" smtClean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12" name="Rectangle 111"/>
            <p:cNvSpPr/>
            <p:nvPr/>
          </p:nvSpPr>
          <p:spPr>
            <a:xfrm>
              <a:off x="2768165" y="1731814"/>
              <a:ext cx="12448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C2340"/>
                  </a:solidFill>
                  <a:latin typeface="Arial" pitchFamily="34" charset="0"/>
                  <a:ea typeface="Calibri"/>
                  <a:cs typeface="Arial" pitchFamily="34" charset="0"/>
                </a:rPr>
                <a:t>Completed</a:t>
              </a:r>
              <a:endParaRPr lang="en-US" sz="1600" dirty="0">
                <a:solidFill>
                  <a:srgbClr val="0C2340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987449" y="1710385"/>
            <a:ext cx="2421467" cy="4915159"/>
            <a:chOff x="4987449" y="1710385"/>
            <a:chExt cx="2421467" cy="4915159"/>
          </a:xfrm>
        </p:grpSpPr>
        <p:grpSp>
          <p:nvGrpSpPr>
            <p:cNvPr id="96" name="Group 95"/>
            <p:cNvGrpSpPr/>
            <p:nvPr/>
          </p:nvGrpSpPr>
          <p:grpSpPr>
            <a:xfrm>
              <a:off x="4987449" y="1710385"/>
              <a:ext cx="2421467" cy="4915159"/>
              <a:chOff x="1642533" y="1710385"/>
              <a:chExt cx="2421467" cy="4915159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1642533" y="2557115"/>
                <a:ext cx="2421467" cy="4068429"/>
              </a:xfrm>
              <a:prstGeom prst="rect">
                <a:avLst/>
              </a:prstGeom>
              <a:solidFill>
                <a:srgbClr val="A8AD00"/>
              </a:solidFill>
              <a:ln w="38100" cmpd="sng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6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 flipV="1">
                <a:off x="1642533" y="1710385"/>
                <a:ext cx="2421467" cy="8467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mpd="sng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600" dirty="0" smtClea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2332327" y="2107654"/>
                <a:ext cx="1041878" cy="1041878"/>
                <a:chOff x="2284651" y="2107654"/>
                <a:chExt cx="1041878" cy="1041878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2284651" y="2107654"/>
                  <a:ext cx="1041878" cy="1041878"/>
                </a:xfrm>
                <a:prstGeom prst="ellipse">
                  <a:avLst/>
                </a:prstGeom>
                <a:ln w="19050" cap="rnd" cmpd="sng">
                  <a:solidFill>
                    <a:schemeClr val="accent1"/>
                  </a:solidFill>
                  <a:prstDash val="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endParaRPr lang="en-US" sz="1600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2343849" y="2166852"/>
                  <a:ext cx="923481" cy="923481"/>
                </a:xfrm>
                <a:prstGeom prst="ellipse">
                  <a:avLst/>
                </a:prstGeom>
                <a:solidFill>
                  <a:srgbClr val="A8AD00"/>
                </a:solidFill>
                <a:ln w="28575" cmpd="sng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endParaRPr lang="en-US" sz="1600" dirty="0" smtClean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13" name="Rectangle 112"/>
            <p:cNvSpPr/>
            <p:nvPr/>
          </p:nvSpPr>
          <p:spPr>
            <a:xfrm>
              <a:off x="5691175" y="1748747"/>
              <a:ext cx="10279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C2340"/>
                  </a:solidFill>
                  <a:latin typeface="Arial" pitchFamily="34" charset="0"/>
                  <a:ea typeface="Calibri"/>
                  <a:cs typeface="Arial" pitchFamily="34" charset="0"/>
                </a:rPr>
                <a:t>Ongoing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684585" y="1710385"/>
            <a:ext cx="2421467" cy="4915159"/>
            <a:chOff x="7803116" y="1710385"/>
            <a:chExt cx="2421467" cy="4915159"/>
          </a:xfrm>
        </p:grpSpPr>
        <p:grpSp>
          <p:nvGrpSpPr>
            <p:cNvPr id="102" name="Group 101"/>
            <p:cNvGrpSpPr/>
            <p:nvPr/>
          </p:nvGrpSpPr>
          <p:grpSpPr>
            <a:xfrm>
              <a:off x="7803116" y="1710385"/>
              <a:ext cx="2421467" cy="4915159"/>
              <a:chOff x="1642533" y="1710385"/>
              <a:chExt cx="2421467" cy="4915159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42533" y="2557115"/>
                <a:ext cx="2421467" cy="4068429"/>
              </a:xfrm>
              <a:prstGeom prst="rect">
                <a:avLst/>
              </a:prstGeom>
              <a:solidFill>
                <a:srgbClr val="E87722"/>
              </a:solidFill>
              <a:ln w="38100" cmpd="sng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6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 flipV="1">
                <a:off x="1642533" y="1710385"/>
                <a:ext cx="2421467" cy="8467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mpd="sng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600" dirty="0" smtClea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2332327" y="2107654"/>
                <a:ext cx="1041878" cy="1041878"/>
                <a:chOff x="2284651" y="2107654"/>
                <a:chExt cx="1041878" cy="1041878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2284651" y="2107654"/>
                  <a:ext cx="1041878" cy="1041878"/>
                </a:xfrm>
                <a:prstGeom prst="ellipse">
                  <a:avLst/>
                </a:prstGeom>
                <a:ln w="19050" cap="rnd" cmpd="sng">
                  <a:solidFill>
                    <a:schemeClr val="accent1"/>
                  </a:solidFill>
                  <a:prstDash val="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endParaRPr lang="en-US" sz="1600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2343849" y="2166852"/>
                  <a:ext cx="923481" cy="923481"/>
                </a:xfrm>
                <a:prstGeom prst="ellipse">
                  <a:avLst/>
                </a:prstGeom>
                <a:solidFill>
                  <a:srgbClr val="E87722"/>
                </a:solidFill>
                <a:ln w="28575" cmpd="sng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endParaRPr lang="en-US" sz="1600" dirty="0" smtClean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7963922" y="1731814"/>
              <a:ext cx="2099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C2340"/>
                  </a:solidFill>
                  <a:latin typeface="Arial" pitchFamily="34" charset="0"/>
                  <a:ea typeface="Calibri"/>
                  <a:cs typeface="Arial" pitchFamily="34" charset="0"/>
                </a:rPr>
                <a:t>Upcoming/ </a:t>
              </a:r>
              <a:r>
                <a:rPr lang="en-US" sz="1600" b="1" dirty="0" smtClean="0">
                  <a:solidFill>
                    <a:srgbClr val="0C2340"/>
                  </a:solidFill>
                  <a:latin typeface="Arial" pitchFamily="34" charset="0"/>
                  <a:ea typeface="Calibri"/>
                  <a:cs typeface="Arial" pitchFamily="34" charset="0"/>
                </a:rPr>
                <a:t>Planned</a:t>
              </a:r>
              <a:endParaRPr lang="en-US" sz="1600" dirty="0">
                <a:solidFill>
                  <a:srgbClr val="0C234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9" y="678470"/>
            <a:ext cx="7767304" cy="360099"/>
          </a:xfrm>
        </p:spPr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Types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3239" y="3292923"/>
            <a:ext cx="9961561" cy="791999"/>
            <a:chOff x="503239" y="3292923"/>
            <a:chExt cx="9961561" cy="791999"/>
          </a:xfrm>
        </p:grpSpPr>
        <p:sp>
          <p:nvSpPr>
            <p:cNvPr id="92" name="Rounded Rectangle 91"/>
            <p:cNvSpPr/>
            <p:nvPr/>
          </p:nvSpPr>
          <p:spPr>
            <a:xfrm>
              <a:off x="503239" y="3292923"/>
              <a:ext cx="1980000" cy="79199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solidFill>
                    <a:srgbClr val="0C2340"/>
                  </a:solidFill>
                  <a:latin typeface="Arial" pitchFamily="34" charset="0"/>
                  <a:ea typeface="Calibri"/>
                  <a:cs typeface="Arial" pitchFamily="34" charset="0"/>
                </a:rPr>
                <a:t>Real Estate Developers</a:t>
              </a:r>
              <a:endParaRPr lang="en-US" sz="2000" dirty="0">
                <a:solidFill>
                  <a:srgbClr val="0C2340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981200" y="3292923"/>
              <a:ext cx="8483600" cy="791999"/>
            </a:xfrm>
            <a:prstGeom prst="roundRect">
              <a:avLst/>
            </a:prstGeom>
            <a:solidFill>
              <a:schemeClr val="bg1">
                <a:lumMod val="95000"/>
                <a:alpha val="75000"/>
              </a:schemeClr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endParaRPr lang="en-US" sz="20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02129" y="3362679"/>
              <a:ext cx="1176925" cy="652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>
                  <a:latin typeface="Arial" pitchFamily="34" charset="0"/>
                  <a:ea typeface="Calibri"/>
                  <a:cs typeface="Arial" pitchFamily="34" charset="0"/>
                </a:rPr>
                <a:t>LAP/ LRD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>
                  <a:latin typeface="Arial" pitchFamily="34" charset="0"/>
                  <a:ea typeface="Calibri"/>
                  <a:cs typeface="Arial" pitchFamily="34" charset="0"/>
                </a:rPr>
                <a:t>Pre-leased</a:t>
              </a:r>
              <a:endParaRPr lang="en-US" sz="20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96466" y="3362951"/>
              <a:ext cx="2178802" cy="65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latin typeface="Arial" pitchFamily="34" charset="0"/>
                  <a:ea typeface="Calibri"/>
                  <a:cs typeface="Arial" pitchFamily="34" charset="0"/>
                </a:rPr>
                <a:t>Construction Finance/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latin typeface="Arial" pitchFamily="34" charset="0"/>
                  <a:ea typeface="Calibri"/>
                  <a:cs typeface="Arial" pitchFamily="34" charset="0"/>
                </a:rPr>
                <a:t>Inventory funding</a:t>
              </a:r>
              <a:endParaRPr lang="en-US" sz="20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978723" y="3362679"/>
              <a:ext cx="1903085" cy="65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>
                  <a:latin typeface="Arial" pitchFamily="34" charset="0"/>
                  <a:ea typeface="Calibri"/>
                  <a:cs typeface="Arial" pitchFamily="34" charset="0"/>
                </a:rPr>
                <a:t>Project finance</a:t>
              </a:r>
              <a:r>
                <a:rPr lang="en-US" sz="1600" dirty="0" smtClean="0">
                  <a:latin typeface="Arial" pitchFamily="34" charset="0"/>
                  <a:ea typeface="Calibri"/>
                  <a:cs typeface="Arial" pitchFamily="34" charset="0"/>
                </a:rPr>
                <a:t>/</a:t>
              </a:r>
              <a:endParaRPr lang="en-US" sz="2000" dirty="0"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>
                  <a:latin typeface="Arial" pitchFamily="34" charset="0"/>
                  <a:ea typeface="Calibri"/>
                  <a:cs typeface="Arial" pitchFamily="34" charset="0"/>
                </a:rPr>
                <a:t>Acquisition funding</a:t>
              </a:r>
              <a:endParaRPr lang="en-US" sz="20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3239" y="4305451"/>
            <a:ext cx="9961561" cy="791439"/>
            <a:chOff x="503239" y="4305451"/>
            <a:chExt cx="9961561" cy="791439"/>
          </a:xfrm>
        </p:grpSpPr>
        <p:sp>
          <p:nvSpPr>
            <p:cNvPr id="94" name="Rounded Rectangle 93"/>
            <p:cNvSpPr/>
            <p:nvPr/>
          </p:nvSpPr>
          <p:spPr>
            <a:xfrm>
              <a:off x="503239" y="4305451"/>
              <a:ext cx="1980000" cy="79143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rgbClr val="0C2340"/>
                  </a:solidFill>
                  <a:latin typeface="Arial" pitchFamily="34" charset="0"/>
                  <a:ea typeface="Calibri"/>
                  <a:cs typeface="Arial" pitchFamily="34" charset="0"/>
                </a:rPr>
                <a:t>Corporates</a:t>
              </a:r>
              <a:endParaRPr lang="en-US" sz="2000" dirty="0">
                <a:solidFill>
                  <a:srgbClr val="0C2340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981200" y="4305451"/>
              <a:ext cx="8483600" cy="791439"/>
            </a:xfrm>
            <a:prstGeom prst="roundRect">
              <a:avLst/>
            </a:prstGeom>
            <a:solidFill>
              <a:schemeClr val="bg1">
                <a:lumMod val="95000"/>
                <a:alpha val="75000"/>
              </a:schemeClr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endParaRPr lang="en-US" sz="20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927523" y="4516504"/>
              <a:ext cx="6303328" cy="351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>
                  <a:latin typeface="Arial" pitchFamily="34" charset="0"/>
                  <a:ea typeface="Calibri"/>
                  <a:cs typeface="Arial" pitchFamily="34" charset="0"/>
                </a:rPr>
                <a:t>Land </a:t>
              </a:r>
              <a:r>
                <a:rPr lang="en-US" sz="1600" dirty="0" smtClean="0">
                  <a:latin typeface="Arial" pitchFamily="34" charset="0"/>
                  <a:ea typeface="Calibri"/>
                  <a:cs typeface="Arial" pitchFamily="34" charset="0"/>
                </a:rPr>
                <a:t>acquisition/disposals/ </a:t>
              </a:r>
              <a:r>
                <a:rPr lang="en-US" sz="1600" dirty="0">
                  <a:latin typeface="Arial" pitchFamily="34" charset="0"/>
                  <a:ea typeface="Calibri"/>
                  <a:cs typeface="Arial" pitchFamily="34" charset="0"/>
                </a:rPr>
                <a:t>Commercial </a:t>
              </a:r>
              <a:r>
                <a:rPr lang="en-US" sz="1600" dirty="0" smtClean="0">
                  <a:latin typeface="Arial" pitchFamily="34" charset="0"/>
                  <a:ea typeface="Calibri"/>
                  <a:cs typeface="Arial" pitchFamily="34" charset="0"/>
                </a:rPr>
                <a:t>premises purchase funding</a:t>
              </a:r>
              <a:endParaRPr lang="en-US" sz="16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245" y="5317420"/>
            <a:ext cx="9961560" cy="1003294"/>
            <a:chOff x="503245" y="5317420"/>
            <a:chExt cx="9961560" cy="1003294"/>
          </a:xfrm>
        </p:grpSpPr>
        <p:sp>
          <p:nvSpPr>
            <p:cNvPr id="95" name="Rounded Rectangle 94"/>
            <p:cNvSpPr/>
            <p:nvPr/>
          </p:nvSpPr>
          <p:spPr>
            <a:xfrm>
              <a:off x="503245" y="5317420"/>
              <a:ext cx="1980000" cy="100329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600" dirty="0">
                  <a:solidFill>
                    <a:srgbClr val="0C2340"/>
                  </a:solidFill>
                  <a:latin typeface="Arial" pitchFamily="34" charset="0"/>
                  <a:ea typeface="Calibri"/>
                  <a:cs typeface="Arial" pitchFamily="34" charset="0"/>
                </a:rPr>
                <a:t>Platform deals </a:t>
              </a:r>
              <a:endParaRPr lang="en-US" sz="1600" dirty="0" smtClean="0">
                <a:solidFill>
                  <a:srgbClr val="0C2340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sz="1600" dirty="0" smtClean="0">
                  <a:solidFill>
                    <a:srgbClr val="0C2340"/>
                  </a:solidFill>
                  <a:latin typeface="Arial" pitchFamily="34" charset="0"/>
                  <a:ea typeface="Calibri"/>
                  <a:cs typeface="Arial" pitchFamily="34" charset="0"/>
                </a:rPr>
                <a:t>(</a:t>
              </a:r>
              <a:r>
                <a:rPr lang="en-US" sz="1600" dirty="0">
                  <a:solidFill>
                    <a:srgbClr val="0C2340"/>
                  </a:solidFill>
                  <a:latin typeface="Arial" pitchFamily="34" charset="0"/>
                  <a:ea typeface="Calibri"/>
                  <a:cs typeface="Arial" pitchFamily="34" charset="0"/>
                </a:rPr>
                <a:t>LP)</a:t>
              </a:r>
              <a:endParaRPr lang="en-US" sz="2000" dirty="0">
                <a:solidFill>
                  <a:srgbClr val="0C2340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1981205" y="5317420"/>
              <a:ext cx="8483600" cy="1003294"/>
            </a:xfrm>
            <a:prstGeom prst="roundRect">
              <a:avLst/>
            </a:prstGeom>
            <a:solidFill>
              <a:schemeClr val="bg1">
                <a:lumMod val="95000"/>
                <a:alpha val="75000"/>
              </a:schemeClr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endParaRPr lang="en-US" sz="1600" dirty="0" smtClean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32288" y="5351247"/>
              <a:ext cx="7412957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15000"/>
                </a:lnSpc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ea typeface="Calibri"/>
                  <a:cs typeface="Arial" pitchFamily="34" charset="0"/>
                </a:rPr>
                <a:t>Current focus on Top developers;</a:t>
              </a:r>
            </a:p>
            <a:p>
              <a:pPr marL="285750" indent="-285750">
                <a:lnSpc>
                  <a:spcPct val="115000"/>
                </a:lnSpc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i="1" dirty="0">
                  <a:latin typeface="Arial" pitchFamily="34" charset="0"/>
                  <a:ea typeface="Calibri"/>
                  <a:cs typeface="Arial" pitchFamily="34" charset="0"/>
                </a:rPr>
                <a:t>Next level of developers </a:t>
              </a:r>
              <a:r>
                <a:rPr lang="en-US" sz="1600" i="1" dirty="0" smtClean="0">
                  <a:latin typeface="Arial" pitchFamily="34" charset="0"/>
                  <a:ea typeface="Calibri"/>
                  <a:cs typeface="Arial" pitchFamily="34" charset="0"/>
                </a:rPr>
                <a:t>need to instill strong Corporate Governance and Transparency to be reckoned by LPs</a:t>
              </a:r>
              <a:endParaRPr lang="en-US" sz="1600" i="1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39988" y="2351086"/>
            <a:ext cx="559469" cy="665163"/>
            <a:chOff x="3517901" y="1614488"/>
            <a:chExt cx="630237" cy="749300"/>
          </a:xfrm>
        </p:grpSpPr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779838" y="1614488"/>
              <a:ext cx="368300" cy="320675"/>
            </a:xfrm>
            <a:custGeom>
              <a:avLst/>
              <a:gdLst>
                <a:gd name="T0" fmla="*/ 29 w 232"/>
                <a:gd name="T1" fmla="*/ 173 h 202"/>
                <a:gd name="T2" fmla="*/ 59 w 232"/>
                <a:gd name="T3" fmla="*/ 173 h 202"/>
                <a:gd name="T4" fmla="*/ 59 w 232"/>
                <a:gd name="T5" fmla="*/ 202 h 202"/>
                <a:gd name="T6" fmla="*/ 74 w 232"/>
                <a:gd name="T7" fmla="*/ 202 h 202"/>
                <a:gd name="T8" fmla="*/ 104 w 232"/>
                <a:gd name="T9" fmla="*/ 173 h 202"/>
                <a:gd name="T10" fmla="*/ 224 w 232"/>
                <a:gd name="T11" fmla="*/ 173 h 202"/>
                <a:gd name="T12" fmla="*/ 224 w 232"/>
                <a:gd name="T13" fmla="*/ 173 h 202"/>
                <a:gd name="T14" fmla="*/ 228 w 232"/>
                <a:gd name="T15" fmla="*/ 173 h 202"/>
                <a:gd name="T16" fmla="*/ 230 w 232"/>
                <a:gd name="T17" fmla="*/ 171 h 202"/>
                <a:gd name="T18" fmla="*/ 232 w 232"/>
                <a:gd name="T19" fmla="*/ 169 h 202"/>
                <a:gd name="T20" fmla="*/ 232 w 232"/>
                <a:gd name="T21" fmla="*/ 165 h 202"/>
                <a:gd name="T22" fmla="*/ 232 w 232"/>
                <a:gd name="T23" fmla="*/ 8 h 202"/>
                <a:gd name="T24" fmla="*/ 232 w 232"/>
                <a:gd name="T25" fmla="*/ 8 h 202"/>
                <a:gd name="T26" fmla="*/ 232 w 232"/>
                <a:gd name="T27" fmla="*/ 4 h 202"/>
                <a:gd name="T28" fmla="*/ 230 w 232"/>
                <a:gd name="T29" fmla="*/ 2 h 202"/>
                <a:gd name="T30" fmla="*/ 228 w 232"/>
                <a:gd name="T31" fmla="*/ 0 h 202"/>
                <a:gd name="T32" fmla="*/ 224 w 232"/>
                <a:gd name="T33" fmla="*/ 0 h 202"/>
                <a:gd name="T34" fmla="*/ 7 w 232"/>
                <a:gd name="T35" fmla="*/ 0 h 202"/>
                <a:gd name="T36" fmla="*/ 7 w 232"/>
                <a:gd name="T37" fmla="*/ 0 h 202"/>
                <a:gd name="T38" fmla="*/ 3 w 232"/>
                <a:gd name="T39" fmla="*/ 0 h 202"/>
                <a:gd name="T40" fmla="*/ 1 w 232"/>
                <a:gd name="T41" fmla="*/ 2 h 202"/>
                <a:gd name="T42" fmla="*/ 0 w 232"/>
                <a:gd name="T43" fmla="*/ 4 h 202"/>
                <a:gd name="T44" fmla="*/ 0 w 232"/>
                <a:gd name="T45" fmla="*/ 8 h 202"/>
                <a:gd name="T46" fmla="*/ 0 w 232"/>
                <a:gd name="T47" fmla="*/ 3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202">
                  <a:moveTo>
                    <a:pt x="29" y="173"/>
                  </a:moveTo>
                  <a:lnTo>
                    <a:pt x="59" y="173"/>
                  </a:lnTo>
                  <a:lnTo>
                    <a:pt x="59" y="202"/>
                  </a:lnTo>
                  <a:lnTo>
                    <a:pt x="74" y="202"/>
                  </a:lnTo>
                  <a:lnTo>
                    <a:pt x="104" y="173"/>
                  </a:lnTo>
                  <a:lnTo>
                    <a:pt x="224" y="173"/>
                  </a:lnTo>
                  <a:lnTo>
                    <a:pt x="224" y="173"/>
                  </a:lnTo>
                  <a:lnTo>
                    <a:pt x="228" y="173"/>
                  </a:lnTo>
                  <a:lnTo>
                    <a:pt x="230" y="171"/>
                  </a:lnTo>
                  <a:lnTo>
                    <a:pt x="232" y="169"/>
                  </a:lnTo>
                  <a:lnTo>
                    <a:pt x="232" y="165"/>
                  </a:lnTo>
                  <a:lnTo>
                    <a:pt x="232" y="8"/>
                  </a:lnTo>
                  <a:lnTo>
                    <a:pt x="232" y="8"/>
                  </a:lnTo>
                  <a:lnTo>
                    <a:pt x="232" y="4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8"/>
                  </a:lnTo>
                </a:path>
              </a:pathLst>
            </a:cu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3910013" y="1757363"/>
              <a:ext cx="23813" cy="0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3957638" y="1757363"/>
              <a:ext cx="0" cy="0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3957638" y="1757363"/>
              <a:ext cx="23813" cy="0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4005263" y="1757363"/>
              <a:ext cx="23813" cy="0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781426" y="1893888"/>
              <a:ext cx="152400" cy="184150"/>
            </a:xfrm>
            <a:custGeom>
              <a:avLst/>
              <a:gdLst>
                <a:gd name="T0" fmla="*/ 0 w 96"/>
                <a:gd name="T1" fmla="*/ 0 h 116"/>
                <a:gd name="T2" fmla="*/ 0 w 96"/>
                <a:gd name="T3" fmla="*/ 41 h 116"/>
                <a:gd name="T4" fmla="*/ 62 w 96"/>
                <a:gd name="T5" fmla="*/ 60 h 116"/>
                <a:gd name="T6" fmla="*/ 62 w 96"/>
                <a:gd name="T7" fmla="*/ 60 h 116"/>
                <a:gd name="T8" fmla="*/ 73 w 96"/>
                <a:gd name="T9" fmla="*/ 66 h 116"/>
                <a:gd name="T10" fmla="*/ 83 w 96"/>
                <a:gd name="T11" fmla="*/ 73 h 116"/>
                <a:gd name="T12" fmla="*/ 83 w 96"/>
                <a:gd name="T13" fmla="*/ 73 h 116"/>
                <a:gd name="T14" fmla="*/ 83 w 96"/>
                <a:gd name="T15" fmla="*/ 73 h 116"/>
                <a:gd name="T16" fmla="*/ 88 w 96"/>
                <a:gd name="T17" fmla="*/ 81 h 116"/>
                <a:gd name="T18" fmla="*/ 92 w 96"/>
                <a:gd name="T19" fmla="*/ 88 h 116"/>
                <a:gd name="T20" fmla="*/ 96 w 96"/>
                <a:gd name="T21" fmla="*/ 96 h 116"/>
                <a:gd name="T22" fmla="*/ 96 w 96"/>
                <a:gd name="T23" fmla="*/ 105 h 116"/>
                <a:gd name="T24" fmla="*/ 96 w 96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16">
                  <a:moveTo>
                    <a:pt x="0" y="0"/>
                  </a:moveTo>
                  <a:lnTo>
                    <a:pt x="0" y="41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73" y="66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8" y="81"/>
                  </a:lnTo>
                  <a:lnTo>
                    <a:pt x="92" y="88"/>
                  </a:lnTo>
                  <a:lnTo>
                    <a:pt x="96" y="96"/>
                  </a:lnTo>
                  <a:lnTo>
                    <a:pt x="96" y="105"/>
                  </a:lnTo>
                  <a:lnTo>
                    <a:pt x="96" y="116"/>
                  </a:lnTo>
                </a:path>
              </a:pathLst>
            </a:cu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517901" y="1698625"/>
              <a:ext cx="296863" cy="573088"/>
            </a:xfrm>
            <a:custGeom>
              <a:avLst/>
              <a:gdLst>
                <a:gd name="T0" fmla="*/ 129 w 187"/>
                <a:gd name="T1" fmla="*/ 140 h 361"/>
                <a:gd name="T2" fmla="*/ 136 w 187"/>
                <a:gd name="T3" fmla="*/ 140 h 361"/>
                <a:gd name="T4" fmla="*/ 142 w 187"/>
                <a:gd name="T5" fmla="*/ 140 h 361"/>
                <a:gd name="T6" fmla="*/ 150 w 187"/>
                <a:gd name="T7" fmla="*/ 136 h 361"/>
                <a:gd name="T8" fmla="*/ 165 w 187"/>
                <a:gd name="T9" fmla="*/ 127 h 361"/>
                <a:gd name="T10" fmla="*/ 170 w 187"/>
                <a:gd name="T11" fmla="*/ 121 h 361"/>
                <a:gd name="T12" fmla="*/ 176 w 187"/>
                <a:gd name="T13" fmla="*/ 116 h 361"/>
                <a:gd name="T14" fmla="*/ 183 w 187"/>
                <a:gd name="T15" fmla="*/ 99 h 361"/>
                <a:gd name="T16" fmla="*/ 185 w 187"/>
                <a:gd name="T17" fmla="*/ 88 h 361"/>
                <a:gd name="T18" fmla="*/ 187 w 187"/>
                <a:gd name="T19" fmla="*/ 78 h 361"/>
                <a:gd name="T20" fmla="*/ 187 w 187"/>
                <a:gd name="T21" fmla="*/ 52 h 361"/>
                <a:gd name="T22" fmla="*/ 185 w 187"/>
                <a:gd name="T23" fmla="*/ 41 h 361"/>
                <a:gd name="T24" fmla="*/ 178 w 187"/>
                <a:gd name="T25" fmla="*/ 22 h 361"/>
                <a:gd name="T26" fmla="*/ 163 w 187"/>
                <a:gd name="T27" fmla="*/ 9 h 361"/>
                <a:gd name="T28" fmla="*/ 146 w 187"/>
                <a:gd name="T29" fmla="*/ 2 h 361"/>
                <a:gd name="T30" fmla="*/ 135 w 187"/>
                <a:gd name="T31" fmla="*/ 0 h 361"/>
                <a:gd name="T32" fmla="*/ 123 w 187"/>
                <a:gd name="T33" fmla="*/ 2 h 361"/>
                <a:gd name="T34" fmla="*/ 107 w 187"/>
                <a:gd name="T35" fmla="*/ 9 h 361"/>
                <a:gd name="T36" fmla="*/ 92 w 187"/>
                <a:gd name="T37" fmla="*/ 22 h 361"/>
                <a:gd name="T38" fmla="*/ 84 w 187"/>
                <a:gd name="T39" fmla="*/ 41 h 361"/>
                <a:gd name="T40" fmla="*/ 82 w 187"/>
                <a:gd name="T41" fmla="*/ 56 h 361"/>
                <a:gd name="T42" fmla="*/ 82 w 187"/>
                <a:gd name="T43" fmla="*/ 77 h 361"/>
                <a:gd name="T44" fmla="*/ 84 w 187"/>
                <a:gd name="T45" fmla="*/ 91 h 361"/>
                <a:gd name="T46" fmla="*/ 86 w 187"/>
                <a:gd name="T47" fmla="*/ 99 h 361"/>
                <a:gd name="T48" fmla="*/ 93 w 187"/>
                <a:gd name="T49" fmla="*/ 114 h 361"/>
                <a:gd name="T50" fmla="*/ 99 w 187"/>
                <a:gd name="T51" fmla="*/ 121 h 361"/>
                <a:gd name="T52" fmla="*/ 103 w 187"/>
                <a:gd name="T53" fmla="*/ 138 h 361"/>
                <a:gd name="T54" fmla="*/ 28 w 187"/>
                <a:gd name="T55" fmla="*/ 187 h 361"/>
                <a:gd name="T56" fmla="*/ 21 w 187"/>
                <a:gd name="T57" fmla="*/ 191 h 361"/>
                <a:gd name="T58" fmla="*/ 9 w 187"/>
                <a:gd name="T59" fmla="*/ 206 h 361"/>
                <a:gd name="T60" fmla="*/ 0 w 187"/>
                <a:gd name="T61" fmla="*/ 264 h 361"/>
                <a:gd name="T62" fmla="*/ 0 w 187"/>
                <a:gd name="T63" fmla="*/ 335 h 361"/>
                <a:gd name="T64" fmla="*/ 2 w 187"/>
                <a:gd name="T65" fmla="*/ 344 h 361"/>
                <a:gd name="T66" fmla="*/ 17 w 187"/>
                <a:gd name="T67" fmla="*/ 359 h 361"/>
                <a:gd name="T68" fmla="*/ 28 w 187"/>
                <a:gd name="T69" fmla="*/ 361 h 361"/>
                <a:gd name="T70" fmla="*/ 155 w 187"/>
                <a:gd name="T7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61">
                  <a:moveTo>
                    <a:pt x="129" y="140"/>
                  </a:moveTo>
                  <a:lnTo>
                    <a:pt x="129" y="140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50" y="136"/>
                  </a:lnTo>
                  <a:lnTo>
                    <a:pt x="157" y="133"/>
                  </a:lnTo>
                  <a:lnTo>
                    <a:pt x="165" y="127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76" y="116"/>
                  </a:lnTo>
                  <a:lnTo>
                    <a:pt x="180" y="108"/>
                  </a:lnTo>
                  <a:lnTo>
                    <a:pt x="183" y="99"/>
                  </a:lnTo>
                  <a:lnTo>
                    <a:pt x="185" y="91"/>
                  </a:lnTo>
                  <a:lnTo>
                    <a:pt x="185" y="88"/>
                  </a:lnTo>
                  <a:lnTo>
                    <a:pt x="185" y="88"/>
                  </a:lnTo>
                  <a:lnTo>
                    <a:pt x="187" y="78"/>
                  </a:lnTo>
                  <a:lnTo>
                    <a:pt x="187" y="56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85" y="41"/>
                  </a:lnTo>
                  <a:lnTo>
                    <a:pt x="183" y="32"/>
                  </a:lnTo>
                  <a:lnTo>
                    <a:pt x="178" y="22"/>
                  </a:lnTo>
                  <a:lnTo>
                    <a:pt x="172" y="15"/>
                  </a:lnTo>
                  <a:lnTo>
                    <a:pt x="163" y="9"/>
                  </a:lnTo>
                  <a:lnTo>
                    <a:pt x="155" y="4"/>
                  </a:lnTo>
                  <a:lnTo>
                    <a:pt x="146" y="2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3" y="2"/>
                  </a:lnTo>
                  <a:lnTo>
                    <a:pt x="114" y="4"/>
                  </a:lnTo>
                  <a:lnTo>
                    <a:pt x="107" y="9"/>
                  </a:lnTo>
                  <a:lnTo>
                    <a:pt x="97" y="15"/>
                  </a:lnTo>
                  <a:lnTo>
                    <a:pt x="92" y="22"/>
                  </a:lnTo>
                  <a:lnTo>
                    <a:pt x="86" y="32"/>
                  </a:lnTo>
                  <a:lnTo>
                    <a:pt x="84" y="41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4" y="88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86" y="99"/>
                  </a:lnTo>
                  <a:lnTo>
                    <a:pt x="90" y="106"/>
                  </a:lnTo>
                  <a:lnTo>
                    <a:pt x="93" y="114"/>
                  </a:lnTo>
                  <a:lnTo>
                    <a:pt x="99" y="121"/>
                  </a:lnTo>
                  <a:lnTo>
                    <a:pt x="99" y="121"/>
                  </a:lnTo>
                  <a:lnTo>
                    <a:pt x="103" y="125"/>
                  </a:lnTo>
                  <a:lnTo>
                    <a:pt x="103" y="138"/>
                  </a:lnTo>
                  <a:lnTo>
                    <a:pt x="103" y="164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1" y="191"/>
                  </a:lnTo>
                  <a:lnTo>
                    <a:pt x="13" y="198"/>
                  </a:lnTo>
                  <a:lnTo>
                    <a:pt x="9" y="206"/>
                  </a:lnTo>
                  <a:lnTo>
                    <a:pt x="6" y="215"/>
                  </a:lnTo>
                  <a:lnTo>
                    <a:pt x="0" y="26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40"/>
                  </a:lnTo>
                  <a:lnTo>
                    <a:pt x="2" y="344"/>
                  </a:lnTo>
                  <a:lnTo>
                    <a:pt x="7" y="353"/>
                  </a:lnTo>
                  <a:lnTo>
                    <a:pt x="17" y="359"/>
                  </a:lnTo>
                  <a:lnTo>
                    <a:pt x="22" y="361"/>
                  </a:lnTo>
                  <a:lnTo>
                    <a:pt x="28" y="361"/>
                  </a:lnTo>
                  <a:lnTo>
                    <a:pt x="28" y="361"/>
                  </a:lnTo>
                  <a:lnTo>
                    <a:pt x="155" y="361"/>
                  </a:lnTo>
                </a:path>
              </a:pathLst>
            </a:cu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681413" y="1962150"/>
              <a:ext cx="100013" cy="41275"/>
            </a:xfrm>
            <a:custGeom>
              <a:avLst/>
              <a:gdLst>
                <a:gd name="T0" fmla="*/ 0 w 63"/>
                <a:gd name="T1" fmla="*/ 0 h 26"/>
                <a:gd name="T2" fmla="*/ 0 w 63"/>
                <a:gd name="T3" fmla="*/ 26 h 26"/>
                <a:gd name="T4" fmla="*/ 9 w 63"/>
                <a:gd name="T5" fmla="*/ 26 h 26"/>
                <a:gd name="T6" fmla="*/ 30 w 63"/>
                <a:gd name="T7" fmla="*/ 12 h 26"/>
                <a:gd name="T8" fmla="*/ 37 w 63"/>
                <a:gd name="T9" fmla="*/ 12 h 26"/>
                <a:gd name="T10" fmla="*/ 54 w 63"/>
                <a:gd name="T11" fmla="*/ 26 h 26"/>
                <a:gd name="T12" fmla="*/ 63 w 63"/>
                <a:gd name="T13" fmla="*/ 26 h 26"/>
                <a:gd name="T14" fmla="*/ 63 w 6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6">
                  <a:moveTo>
                    <a:pt x="0" y="0"/>
                  </a:moveTo>
                  <a:lnTo>
                    <a:pt x="0" y="26"/>
                  </a:lnTo>
                  <a:lnTo>
                    <a:pt x="9" y="26"/>
                  </a:lnTo>
                  <a:lnTo>
                    <a:pt x="30" y="12"/>
                  </a:lnTo>
                  <a:lnTo>
                    <a:pt x="37" y="12"/>
                  </a:lnTo>
                  <a:lnTo>
                    <a:pt x="54" y="26"/>
                  </a:lnTo>
                  <a:lnTo>
                    <a:pt x="63" y="26"/>
                  </a:lnTo>
                  <a:lnTo>
                    <a:pt x="63" y="0"/>
                  </a:lnTo>
                </a:path>
              </a:pathLst>
            </a:cu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3732213" y="2027238"/>
              <a:ext cx="0" cy="26988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600451" y="2265363"/>
              <a:ext cx="0" cy="98425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 flipH="1" flipV="1">
              <a:off x="3732213" y="2125663"/>
              <a:ext cx="58738" cy="60325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600451" y="2101850"/>
              <a:ext cx="187325" cy="95250"/>
            </a:xfrm>
            <a:custGeom>
              <a:avLst/>
              <a:gdLst>
                <a:gd name="T0" fmla="*/ 0 w 118"/>
                <a:gd name="T1" fmla="*/ 0 h 60"/>
                <a:gd name="T2" fmla="*/ 0 w 118"/>
                <a:gd name="T3" fmla="*/ 60 h 60"/>
                <a:gd name="T4" fmla="*/ 118 w 11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60">
                  <a:moveTo>
                    <a:pt x="0" y="0"/>
                  </a:moveTo>
                  <a:lnTo>
                    <a:pt x="0" y="60"/>
                  </a:lnTo>
                  <a:lnTo>
                    <a:pt x="118" y="60"/>
                  </a:lnTo>
                </a:path>
              </a:pathLst>
            </a:cu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3897313" y="2292350"/>
              <a:ext cx="84138" cy="58738"/>
            </a:xfrm>
            <a:custGeom>
              <a:avLst/>
              <a:gdLst>
                <a:gd name="T0" fmla="*/ 38 w 53"/>
                <a:gd name="T1" fmla="*/ 37 h 37"/>
                <a:gd name="T2" fmla="*/ 0 w 53"/>
                <a:gd name="T3" fmla="*/ 37 h 37"/>
                <a:gd name="T4" fmla="*/ 0 w 53"/>
                <a:gd name="T5" fmla="*/ 9 h 37"/>
                <a:gd name="T6" fmla="*/ 8 w 53"/>
                <a:gd name="T7" fmla="*/ 0 h 37"/>
                <a:gd name="T8" fmla="*/ 53 w 53"/>
                <a:gd name="T9" fmla="*/ 0 h 37"/>
                <a:gd name="T10" fmla="*/ 53 w 53"/>
                <a:gd name="T11" fmla="*/ 15 h 37"/>
                <a:gd name="T12" fmla="*/ 38 w 53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7">
                  <a:moveTo>
                    <a:pt x="38" y="37"/>
                  </a:moveTo>
                  <a:lnTo>
                    <a:pt x="0" y="37"/>
                  </a:lnTo>
                  <a:lnTo>
                    <a:pt x="0" y="9"/>
                  </a:lnTo>
                  <a:lnTo>
                    <a:pt x="8" y="0"/>
                  </a:lnTo>
                  <a:lnTo>
                    <a:pt x="53" y="0"/>
                  </a:lnTo>
                  <a:lnTo>
                    <a:pt x="53" y="15"/>
                  </a:lnTo>
                  <a:lnTo>
                    <a:pt x="38" y="37"/>
                  </a:lnTo>
                  <a:close/>
                </a:path>
              </a:pathLst>
            </a:cu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3743326" y="2114550"/>
              <a:ext cx="261938" cy="236538"/>
            </a:xfrm>
            <a:custGeom>
              <a:avLst/>
              <a:gdLst>
                <a:gd name="T0" fmla="*/ 131 w 165"/>
                <a:gd name="T1" fmla="*/ 110 h 149"/>
                <a:gd name="T2" fmla="*/ 165 w 165"/>
                <a:gd name="T3" fmla="*/ 3 h 149"/>
                <a:gd name="T4" fmla="*/ 163 w 165"/>
                <a:gd name="T5" fmla="*/ 0 h 149"/>
                <a:gd name="T6" fmla="*/ 45 w 165"/>
                <a:gd name="T7" fmla="*/ 0 h 149"/>
                <a:gd name="T8" fmla="*/ 0 w 165"/>
                <a:gd name="T9" fmla="*/ 147 h 149"/>
                <a:gd name="T10" fmla="*/ 2 w 165"/>
                <a:gd name="T11" fmla="*/ 149 h 149"/>
                <a:gd name="T12" fmla="*/ 75 w 165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49">
                  <a:moveTo>
                    <a:pt x="131" y="110"/>
                  </a:moveTo>
                  <a:lnTo>
                    <a:pt x="165" y="3"/>
                  </a:lnTo>
                  <a:lnTo>
                    <a:pt x="163" y="0"/>
                  </a:lnTo>
                  <a:lnTo>
                    <a:pt x="45" y="0"/>
                  </a:lnTo>
                  <a:lnTo>
                    <a:pt x="0" y="147"/>
                  </a:lnTo>
                  <a:lnTo>
                    <a:pt x="2" y="149"/>
                  </a:lnTo>
                  <a:lnTo>
                    <a:pt x="75" y="149"/>
                  </a:lnTo>
                </a:path>
              </a:pathLst>
            </a:custGeom>
            <a:no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50281" y="2364829"/>
            <a:ext cx="550545" cy="516136"/>
            <a:chOff x="1979613" y="3221038"/>
            <a:chExt cx="812800" cy="762000"/>
          </a:xfrm>
          <a:solidFill>
            <a:srgbClr val="FFFFFF"/>
          </a:solidFill>
        </p:grpSpPr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2030413" y="3424238"/>
              <a:ext cx="533400" cy="558800"/>
            </a:xfrm>
            <a:custGeom>
              <a:avLst/>
              <a:gdLst>
                <a:gd name="T0" fmla="*/ 336 w 336"/>
                <a:gd name="T1" fmla="*/ 352 h 352"/>
                <a:gd name="T2" fmla="*/ 0 w 336"/>
                <a:gd name="T3" fmla="*/ 352 h 352"/>
                <a:gd name="T4" fmla="*/ 0 w 336"/>
                <a:gd name="T5" fmla="*/ 0 h 352"/>
                <a:gd name="T6" fmla="*/ 16 w 336"/>
                <a:gd name="T7" fmla="*/ 0 h 352"/>
                <a:gd name="T8" fmla="*/ 16 w 336"/>
                <a:gd name="T9" fmla="*/ 336 h 352"/>
                <a:gd name="T10" fmla="*/ 320 w 336"/>
                <a:gd name="T11" fmla="*/ 336 h 352"/>
                <a:gd name="T12" fmla="*/ 320 w 336"/>
                <a:gd name="T13" fmla="*/ 272 h 352"/>
                <a:gd name="T14" fmla="*/ 336 w 336"/>
                <a:gd name="T15" fmla="*/ 272 h 352"/>
                <a:gd name="T16" fmla="*/ 336 w 336"/>
                <a:gd name="T1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52">
                  <a:moveTo>
                    <a:pt x="336" y="352"/>
                  </a:moveTo>
                  <a:lnTo>
                    <a:pt x="0" y="35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36"/>
                  </a:lnTo>
                  <a:lnTo>
                    <a:pt x="320" y="336"/>
                  </a:lnTo>
                  <a:lnTo>
                    <a:pt x="320" y="272"/>
                  </a:lnTo>
                  <a:lnTo>
                    <a:pt x="336" y="272"/>
                  </a:lnTo>
                  <a:lnTo>
                    <a:pt x="336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2538413" y="3424238"/>
              <a:ext cx="2540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29"/>
            <p:cNvSpPr>
              <a:spLocks noEditPoints="1"/>
            </p:cNvSpPr>
            <p:nvPr/>
          </p:nvSpPr>
          <p:spPr bwMode="auto">
            <a:xfrm>
              <a:off x="1979613" y="3221038"/>
              <a:ext cx="635000" cy="241300"/>
            </a:xfrm>
            <a:custGeom>
              <a:avLst/>
              <a:gdLst>
                <a:gd name="T0" fmla="*/ 392 w 400"/>
                <a:gd name="T1" fmla="*/ 152 h 152"/>
                <a:gd name="T2" fmla="*/ 392 w 400"/>
                <a:gd name="T3" fmla="*/ 152 h 152"/>
                <a:gd name="T4" fmla="*/ 388 w 400"/>
                <a:gd name="T5" fmla="*/ 152 h 152"/>
                <a:gd name="T6" fmla="*/ 200 w 400"/>
                <a:gd name="T7" fmla="*/ 56 h 152"/>
                <a:gd name="T8" fmla="*/ 12 w 400"/>
                <a:gd name="T9" fmla="*/ 152 h 152"/>
                <a:gd name="T10" fmla="*/ 12 w 400"/>
                <a:gd name="T11" fmla="*/ 152 h 152"/>
                <a:gd name="T12" fmla="*/ 8 w 400"/>
                <a:gd name="T13" fmla="*/ 152 h 152"/>
                <a:gd name="T14" fmla="*/ 4 w 400"/>
                <a:gd name="T15" fmla="*/ 150 h 152"/>
                <a:gd name="T16" fmla="*/ 4 w 400"/>
                <a:gd name="T17" fmla="*/ 150 h 152"/>
                <a:gd name="T18" fmla="*/ 2 w 400"/>
                <a:gd name="T19" fmla="*/ 148 h 152"/>
                <a:gd name="T20" fmla="*/ 0 w 400"/>
                <a:gd name="T21" fmla="*/ 144 h 152"/>
                <a:gd name="T22" fmla="*/ 0 w 400"/>
                <a:gd name="T23" fmla="*/ 104 h 152"/>
                <a:gd name="T24" fmla="*/ 0 w 400"/>
                <a:gd name="T25" fmla="*/ 104 h 152"/>
                <a:gd name="T26" fmla="*/ 2 w 400"/>
                <a:gd name="T27" fmla="*/ 100 h 152"/>
                <a:gd name="T28" fmla="*/ 4 w 400"/>
                <a:gd name="T29" fmla="*/ 96 h 152"/>
                <a:gd name="T30" fmla="*/ 196 w 400"/>
                <a:gd name="T31" fmla="*/ 0 h 152"/>
                <a:gd name="T32" fmla="*/ 196 w 400"/>
                <a:gd name="T33" fmla="*/ 0 h 152"/>
                <a:gd name="T34" fmla="*/ 200 w 400"/>
                <a:gd name="T35" fmla="*/ 0 h 152"/>
                <a:gd name="T36" fmla="*/ 204 w 400"/>
                <a:gd name="T37" fmla="*/ 0 h 152"/>
                <a:gd name="T38" fmla="*/ 396 w 400"/>
                <a:gd name="T39" fmla="*/ 96 h 152"/>
                <a:gd name="T40" fmla="*/ 396 w 400"/>
                <a:gd name="T41" fmla="*/ 96 h 152"/>
                <a:gd name="T42" fmla="*/ 398 w 400"/>
                <a:gd name="T43" fmla="*/ 100 h 152"/>
                <a:gd name="T44" fmla="*/ 400 w 400"/>
                <a:gd name="T45" fmla="*/ 104 h 152"/>
                <a:gd name="T46" fmla="*/ 400 w 400"/>
                <a:gd name="T47" fmla="*/ 144 h 152"/>
                <a:gd name="T48" fmla="*/ 400 w 400"/>
                <a:gd name="T49" fmla="*/ 144 h 152"/>
                <a:gd name="T50" fmla="*/ 398 w 400"/>
                <a:gd name="T51" fmla="*/ 148 h 152"/>
                <a:gd name="T52" fmla="*/ 396 w 400"/>
                <a:gd name="T53" fmla="*/ 150 h 152"/>
                <a:gd name="T54" fmla="*/ 396 w 400"/>
                <a:gd name="T55" fmla="*/ 150 h 152"/>
                <a:gd name="T56" fmla="*/ 392 w 400"/>
                <a:gd name="T57" fmla="*/ 152 h 152"/>
                <a:gd name="T58" fmla="*/ 392 w 400"/>
                <a:gd name="T59" fmla="*/ 152 h 152"/>
                <a:gd name="T60" fmla="*/ 200 w 400"/>
                <a:gd name="T61" fmla="*/ 40 h 152"/>
                <a:gd name="T62" fmla="*/ 200 w 400"/>
                <a:gd name="T63" fmla="*/ 40 h 152"/>
                <a:gd name="T64" fmla="*/ 204 w 400"/>
                <a:gd name="T65" fmla="*/ 40 h 152"/>
                <a:gd name="T66" fmla="*/ 384 w 400"/>
                <a:gd name="T67" fmla="*/ 132 h 152"/>
                <a:gd name="T68" fmla="*/ 384 w 400"/>
                <a:gd name="T69" fmla="*/ 108 h 152"/>
                <a:gd name="T70" fmla="*/ 200 w 400"/>
                <a:gd name="T71" fmla="*/ 16 h 152"/>
                <a:gd name="T72" fmla="*/ 16 w 400"/>
                <a:gd name="T73" fmla="*/ 108 h 152"/>
                <a:gd name="T74" fmla="*/ 16 w 400"/>
                <a:gd name="T75" fmla="*/ 132 h 152"/>
                <a:gd name="T76" fmla="*/ 196 w 400"/>
                <a:gd name="T77" fmla="*/ 40 h 152"/>
                <a:gd name="T78" fmla="*/ 196 w 400"/>
                <a:gd name="T79" fmla="*/ 40 h 152"/>
                <a:gd name="T80" fmla="*/ 200 w 400"/>
                <a:gd name="T81" fmla="*/ 40 h 152"/>
                <a:gd name="T82" fmla="*/ 200 w 400"/>
                <a:gd name="T83" fmla="*/ 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52">
                  <a:moveTo>
                    <a:pt x="392" y="152"/>
                  </a:moveTo>
                  <a:lnTo>
                    <a:pt x="392" y="152"/>
                  </a:lnTo>
                  <a:lnTo>
                    <a:pt x="388" y="152"/>
                  </a:lnTo>
                  <a:lnTo>
                    <a:pt x="200" y="56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8" y="152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0" y="14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0"/>
                  </a:lnTo>
                  <a:lnTo>
                    <a:pt x="4" y="96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396" y="96"/>
                  </a:lnTo>
                  <a:lnTo>
                    <a:pt x="396" y="96"/>
                  </a:lnTo>
                  <a:lnTo>
                    <a:pt x="398" y="100"/>
                  </a:lnTo>
                  <a:lnTo>
                    <a:pt x="400" y="10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8" y="148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2" y="152"/>
                  </a:lnTo>
                  <a:lnTo>
                    <a:pt x="392" y="152"/>
                  </a:lnTo>
                  <a:close/>
                  <a:moveTo>
                    <a:pt x="200" y="40"/>
                  </a:moveTo>
                  <a:lnTo>
                    <a:pt x="200" y="40"/>
                  </a:lnTo>
                  <a:lnTo>
                    <a:pt x="204" y="40"/>
                  </a:lnTo>
                  <a:lnTo>
                    <a:pt x="384" y="132"/>
                  </a:lnTo>
                  <a:lnTo>
                    <a:pt x="384" y="108"/>
                  </a:lnTo>
                  <a:lnTo>
                    <a:pt x="200" y="16"/>
                  </a:lnTo>
                  <a:lnTo>
                    <a:pt x="16" y="108"/>
                  </a:lnTo>
                  <a:lnTo>
                    <a:pt x="16" y="132"/>
                  </a:lnTo>
                  <a:lnTo>
                    <a:pt x="196" y="40"/>
                  </a:lnTo>
                  <a:lnTo>
                    <a:pt x="196" y="40"/>
                  </a:lnTo>
                  <a:lnTo>
                    <a:pt x="200" y="40"/>
                  </a:lnTo>
                  <a:lnTo>
                    <a:pt x="20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2220913" y="3411538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30 w 96"/>
                <a:gd name="T3" fmla="*/ 92 h 96"/>
                <a:gd name="T4" fmla="*/ 14 w 96"/>
                <a:gd name="T5" fmla="*/ 82 h 96"/>
                <a:gd name="T6" fmla="*/ 4 w 96"/>
                <a:gd name="T7" fmla="*/ 66 h 96"/>
                <a:gd name="T8" fmla="*/ 0 w 96"/>
                <a:gd name="T9" fmla="*/ 48 h 96"/>
                <a:gd name="T10" fmla="*/ 0 w 96"/>
                <a:gd name="T11" fmla="*/ 38 h 96"/>
                <a:gd name="T12" fmla="*/ 8 w 96"/>
                <a:gd name="T13" fmla="*/ 22 h 96"/>
                <a:gd name="T14" fmla="*/ 22 w 96"/>
                <a:gd name="T15" fmla="*/ 8 h 96"/>
                <a:gd name="T16" fmla="*/ 38 w 96"/>
                <a:gd name="T17" fmla="*/ 0 h 96"/>
                <a:gd name="T18" fmla="*/ 48 w 96"/>
                <a:gd name="T19" fmla="*/ 0 h 96"/>
                <a:gd name="T20" fmla="*/ 66 w 96"/>
                <a:gd name="T21" fmla="*/ 4 h 96"/>
                <a:gd name="T22" fmla="*/ 82 w 96"/>
                <a:gd name="T23" fmla="*/ 14 h 96"/>
                <a:gd name="T24" fmla="*/ 92 w 96"/>
                <a:gd name="T25" fmla="*/ 30 h 96"/>
                <a:gd name="T26" fmla="*/ 96 w 96"/>
                <a:gd name="T27" fmla="*/ 48 h 96"/>
                <a:gd name="T28" fmla="*/ 96 w 96"/>
                <a:gd name="T29" fmla="*/ 58 h 96"/>
                <a:gd name="T30" fmla="*/ 88 w 96"/>
                <a:gd name="T31" fmla="*/ 74 h 96"/>
                <a:gd name="T32" fmla="*/ 74 w 96"/>
                <a:gd name="T33" fmla="*/ 88 h 96"/>
                <a:gd name="T34" fmla="*/ 58 w 96"/>
                <a:gd name="T35" fmla="*/ 96 h 96"/>
                <a:gd name="T36" fmla="*/ 48 w 96"/>
                <a:gd name="T37" fmla="*/ 96 h 96"/>
                <a:gd name="T38" fmla="*/ 48 w 96"/>
                <a:gd name="T39" fmla="*/ 16 h 96"/>
                <a:gd name="T40" fmla="*/ 36 w 96"/>
                <a:gd name="T41" fmla="*/ 18 h 96"/>
                <a:gd name="T42" fmla="*/ 18 w 96"/>
                <a:gd name="T43" fmla="*/ 36 h 96"/>
                <a:gd name="T44" fmla="*/ 16 w 96"/>
                <a:gd name="T45" fmla="*/ 48 h 96"/>
                <a:gd name="T46" fmla="*/ 16 w 96"/>
                <a:gd name="T47" fmla="*/ 54 h 96"/>
                <a:gd name="T48" fmla="*/ 26 w 96"/>
                <a:gd name="T49" fmla="*/ 70 h 96"/>
                <a:gd name="T50" fmla="*/ 42 w 96"/>
                <a:gd name="T51" fmla="*/ 80 h 96"/>
                <a:gd name="T52" fmla="*/ 48 w 96"/>
                <a:gd name="T53" fmla="*/ 80 h 96"/>
                <a:gd name="T54" fmla="*/ 60 w 96"/>
                <a:gd name="T55" fmla="*/ 78 h 96"/>
                <a:gd name="T56" fmla="*/ 78 w 96"/>
                <a:gd name="T57" fmla="*/ 60 h 96"/>
                <a:gd name="T58" fmla="*/ 80 w 96"/>
                <a:gd name="T59" fmla="*/ 48 h 96"/>
                <a:gd name="T60" fmla="*/ 80 w 96"/>
                <a:gd name="T61" fmla="*/ 42 h 96"/>
                <a:gd name="T62" fmla="*/ 70 w 96"/>
                <a:gd name="T63" fmla="*/ 26 h 96"/>
                <a:gd name="T64" fmla="*/ 54 w 96"/>
                <a:gd name="T65" fmla="*/ 16 h 96"/>
                <a:gd name="T66" fmla="*/ 48 w 96"/>
                <a:gd name="T6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48" y="96"/>
                  </a:lnTo>
                  <a:lnTo>
                    <a:pt x="38" y="96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6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42" y="16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54"/>
                  </a:lnTo>
                  <a:lnTo>
                    <a:pt x="18" y="60"/>
                  </a:lnTo>
                  <a:lnTo>
                    <a:pt x="26" y="70"/>
                  </a:lnTo>
                  <a:lnTo>
                    <a:pt x="36" y="78"/>
                  </a:lnTo>
                  <a:lnTo>
                    <a:pt x="42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4" y="80"/>
                  </a:lnTo>
                  <a:lnTo>
                    <a:pt x="60" y="78"/>
                  </a:lnTo>
                  <a:lnTo>
                    <a:pt x="70" y="70"/>
                  </a:lnTo>
                  <a:lnTo>
                    <a:pt x="78" y="60"/>
                  </a:lnTo>
                  <a:lnTo>
                    <a:pt x="80" y="54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2"/>
                  </a:lnTo>
                  <a:lnTo>
                    <a:pt x="78" y="36"/>
                  </a:lnTo>
                  <a:lnTo>
                    <a:pt x="70" y="26"/>
                  </a:lnTo>
                  <a:lnTo>
                    <a:pt x="60" y="18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31"/>
            <p:cNvSpPr>
              <a:spLocks noEditPoints="1"/>
            </p:cNvSpPr>
            <p:nvPr/>
          </p:nvSpPr>
          <p:spPr bwMode="auto">
            <a:xfrm>
              <a:off x="2144713" y="3627438"/>
              <a:ext cx="304800" cy="76200"/>
            </a:xfrm>
            <a:custGeom>
              <a:avLst/>
              <a:gdLst>
                <a:gd name="T0" fmla="*/ 192 w 192"/>
                <a:gd name="T1" fmla="*/ 48 h 48"/>
                <a:gd name="T2" fmla="*/ 0 w 192"/>
                <a:gd name="T3" fmla="*/ 48 h 48"/>
                <a:gd name="T4" fmla="*/ 0 w 192"/>
                <a:gd name="T5" fmla="*/ 0 h 48"/>
                <a:gd name="T6" fmla="*/ 192 w 192"/>
                <a:gd name="T7" fmla="*/ 0 h 48"/>
                <a:gd name="T8" fmla="*/ 192 w 192"/>
                <a:gd name="T9" fmla="*/ 48 h 48"/>
                <a:gd name="T10" fmla="*/ 16 w 192"/>
                <a:gd name="T11" fmla="*/ 32 h 48"/>
                <a:gd name="T12" fmla="*/ 176 w 192"/>
                <a:gd name="T13" fmla="*/ 32 h 48"/>
                <a:gd name="T14" fmla="*/ 176 w 192"/>
                <a:gd name="T15" fmla="*/ 16 h 48"/>
                <a:gd name="T16" fmla="*/ 16 w 192"/>
                <a:gd name="T17" fmla="*/ 16 h 48"/>
                <a:gd name="T18" fmla="*/ 16 w 192"/>
                <a:gd name="T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48">
                  <a:moveTo>
                    <a:pt x="192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48"/>
                  </a:lnTo>
                  <a:close/>
                  <a:moveTo>
                    <a:pt x="16" y="32"/>
                  </a:moveTo>
                  <a:lnTo>
                    <a:pt x="176" y="32"/>
                  </a:lnTo>
                  <a:lnTo>
                    <a:pt x="176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2170113" y="3690938"/>
              <a:ext cx="254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2398713" y="3690938"/>
              <a:ext cx="254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2081213" y="3221038"/>
              <a:ext cx="76200" cy="114300"/>
            </a:xfrm>
            <a:custGeom>
              <a:avLst/>
              <a:gdLst>
                <a:gd name="T0" fmla="*/ 16 w 48"/>
                <a:gd name="T1" fmla="*/ 72 h 72"/>
                <a:gd name="T2" fmla="*/ 0 w 48"/>
                <a:gd name="T3" fmla="*/ 72 h 72"/>
                <a:gd name="T4" fmla="*/ 0 w 48"/>
                <a:gd name="T5" fmla="*/ 0 h 72"/>
                <a:gd name="T6" fmla="*/ 48 w 48"/>
                <a:gd name="T7" fmla="*/ 0 h 72"/>
                <a:gd name="T8" fmla="*/ 48 w 48"/>
                <a:gd name="T9" fmla="*/ 56 h 72"/>
                <a:gd name="T10" fmla="*/ 32 w 48"/>
                <a:gd name="T11" fmla="*/ 56 h 72"/>
                <a:gd name="T12" fmla="*/ 32 w 48"/>
                <a:gd name="T13" fmla="*/ 16 h 72"/>
                <a:gd name="T14" fmla="*/ 16 w 48"/>
                <a:gd name="T15" fmla="*/ 16 h 72"/>
                <a:gd name="T16" fmla="*/ 16 w 48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72">
                  <a:moveTo>
                    <a:pt x="16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6"/>
                  </a:lnTo>
                  <a:lnTo>
                    <a:pt x="32" y="5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Rectangle 35"/>
            <p:cNvSpPr>
              <a:spLocks noChangeArrowheads="1"/>
            </p:cNvSpPr>
            <p:nvPr/>
          </p:nvSpPr>
          <p:spPr bwMode="auto">
            <a:xfrm>
              <a:off x="1979613" y="3957638"/>
              <a:ext cx="635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551113" y="3957638"/>
              <a:ext cx="2413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Rectangle 37"/>
            <p:cNvSpPr>
              <a:spLocks noChangeArrowheads="1"/>
            </p:cNvSpPr>
            <p:nvPr/>
          </p:nvSpPr>
          <p:spPr bwMode="auto">
            <a:xfrm>
              <a:off x="2347913" y="3817938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Rectangle 38"/>
            <p:cNvSpPr>
              <a:spLocks noChangeArrowheads="1"/>
            </p:cNvSpPr>
            <p:nvPr/>
          </p:nvSpPr>
          <p:spPr bwMode="auto">
            <a:xfrm>
              <a:off x="2627313" y="3640138"/>
              <a:ext cx="25400" cy="330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39"/>
            <p:cNvSpPr>
              <a:spLocks noEditPoints="1"/>
            </p:cNvSpPr>
            <p:nvPr/>
          </p:nvSpPr>
          <p:spPr bwMode="auto">
            <a:xfrm>
              <a:off x="2487613" y="3538538"/>
              <a:ext cx="304800" cy="304800"/>
            </a:xfrm>
            <a:custGeom>
              <a:avLst/>
              <a:gdLst>
                <a:gd name="T0" fmla="*/ 96 w 192"/>
                <a:gd name="T1" fmla="*/ 192 h 192"/>
                <a:gd name="T2" fmla="*/ 58 w 192"/>
                <a:gd name="T3" fmla="*/ 184 h 192"/>
                <a:gd name="T4" fmla="*/ 28 w 192"/>
                <a:gd name="T5" fmla="*/ 164 h 192"/>
                <a:gd name="T6" fmla="*/ 8 w 192"/>
                <a:gd name="T7" fmla="*/ 134 h 192"/>
                <a:gd name="T8" fmla="*/ 0 w 192"/>
                <a:gd name="T9" fmla="*/ 96 h 192"/>
                <a:gd name="T10" fmla="*/ 2 w 192"/>
                <a:gd name="T11" fmla="*/ 76 h 192"/>
                <a:gd name="T12" fmla="*/ 16 w 192"/>
                <a:gd name="T13" fmla="*/ 42 h 192"/>
                <a:gd name="T14" fmla="*/ 42 w 192"/>
                <a:gd name="T15" fmla="*/ 16 h 192"/>
                <a:gd name="T16" fmla="*/ 76 w 192"/>
                <a:gd name="T17" fmla="*/ 2 h 192"/>
                <a:gd name="T18" fmla="*/ 96 w 192"/>
                <a:gd name="T19" fmla="*/ 0 h 192"/>
                <a:gd name="T20" fmla="*/ 134 w 192"/>
                <a:gd name="T21" fmla="*/ 8 h 192"/>
                <a:gd name="T22" fmla="*/ 164 w 192"/>
                <a:gd name="T23" fmla="*/ 28 h 192"/>
                <a:gd name="T24" fmla="*/ 184 w 192"/>
                <a:gd name="T25" fmla="*/ 58 h 192"/>
                <a:gd name="T26" fmla="*/ 192 w 192"/>
                <a:gd name="T27" fmla="*/ 96 h 192"/>
                <a:gd name="T28" fmla="*/ 190 w 192"/>
                <a:gd name="T29" fmla="*/ 116 h 192"/>
                <a:gd name="T30" fmla="*/ 176 w 192"/>
                <a:gd name="T31" fmla="*/ 150 h 192"/>
                <a:gd name="T32" fmla="*/ 150 w 192"/>
                <a:gd name="T33" fmla="*/ 176 h 192"/>
                <a:gd name="T34" fmla="*/ 116 w 192"/>
                <a:gd name="T35" fmla="*/ 190 h 192"/>
                <a:gd name="T36" fmla="*/ 96 w 192"/>
                <a:gd name="T37" fmla="*/ 192 h 192"/>
                <a:gd name="T38" fmla="*/ 96 w 192"/>
                <a:gd name="T39" fmla="*/ 16 h 192"/>
                <a:gd name="T40" fmla="*/ 64 w 192"/>
                <a:gd name="T41" fmla="*/ 22 h 192"/>
                <a:gd name="T42" fmla="*/ 40 w 192"/>
                <a:gd name="T43" fmla="*/ 40 h 192"/>
                <a:gd name="T44" fmla="*/ 22 w 192"/>
                <a:gd name="T45" fmla="*/ 64 h 192"/>
                <a:gd name="T46" fmla="*/ 16 w 192"/>
                <a:gd name="T47" fmla="*/ 96 h 192"/>
                <a:gd name="T48" fmla="*/ 18 w 192"/>
                <a:gd name="T49" fmla="*/ 112 h 192"/>
                <a:gd name="T50" fmla="*/ 30 w 192"/>
                <a:gd name="T51" fmla="*/ 140 h 192"/>
                <a:gd name="T52" fmla="*/ 52 w 192"/>
                <a:gd name="T53" fmla="*/ 162 h 192"/>
                <a:gd name="T54" fmla="*/ 80 w 192"/>
                <a:gd name="T55" fmla="*/ 174 h 192"/>
                <a:gd name="T56" fmla="*/ 96 w 192"/>
                <a:gd name="T57" fmla="*/ 176 h 192"/>
                <a:gd name="T58" fmla="*/ 128 w 192"/>
                <a:gd name="T59" fmla="*/ 170 h 192"/>
                <a:gd name="T60" fmla="*/ 152 w 192"/>
                <a:gd name="T61" fmla="*/ 152 h 192"/>
                <a:gd name="T62" fmla="*/ 170 w 192"/>
                <a:gd name="T63" fmla="*/ 128 h 192"/>
                <a:gd name="T64" fmla="*/ 176 w 192"/>
                <a:gd name="T65" fmla="*/ 96 h 192"/>
                <a:gd name="T66" fmla="*/ 174 w 192"/>
                <a:gd name="T67" fmla="*/ 80 h 192"/>
                <a:gd name="T68" fmla="*/ 162 w 192"/>
                <a:gd name="T69" fmla="*/ 52 h 192"/>
                <a:gd name="T70" fmla="*/ 140 w 192"/>
                <a:gd name="T71" fmla="*/ 30 h 192"/>
                <a:gd name="T72" fmla="*/ 112 w 192"/>
                <a:gd name="T73" fmla="*/ 18 h 192"/>
                <a:gd name="T74" fmla="*/ 96 w 192"/>
                <a:gd name="T75" fmla="*/ 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6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4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96" y="192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0" y="18"/>
                  </a:lnTo>
                  <a:lnTo>
                    <a:pt x="64" y="22"/>
                  </a:lnTo>
                  <a:lnTo>
                    <a:pt x="52" y="30"/>
                  </a:lnTo>
                  <a:lnTo>
                    <a:pt x="40" y="40"/>
                  </a:lnTo>
                  <a:lnTo>
                    <a:pt x="30" y="52"/>
                  </a:lnTo>
                  <a:lnTo>
                    <a:pt x="22" y="64"/>
                  </a:lnTo>
                  <a:lnTo>
                    <a:pt x="18" y="80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112"/>
                  </a:lnTo>
                  <a:lnTo>
                    <a:pt x="22" y="128"/>
                  </a:lnTo>
                  <a:lnTo>
                    <a:pt x="30" y="140"/>
                  </a:lnTo>
                  <a:lnTo>
                    <a:pt x="40" y="152"/>
                  </a:lnTo>
                  <a:lnTo>
                    <a:pt x="52" y="162"/>
                  </a:lnTo>
                  <a:lnTo>
                    <a:pt x="64" y="170"/>
                  </a:lnTo>
                  <a:lnTo>
                    <a:pt x="80" y="174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112" y="174"/>
                  </a:lnTo>
                  <a:lnTo>
                    <a:pt x="128" y="170"/>
                  </a:lnTo>
                  <a:lnTo>
                    <a:pt x="140" y="162"/>
                  </a:lnTo>
                  <a:lnTo>
                    <a:pt x="152" y="152"/>
                  </a:lnTo>
                  <a:lnTo>
                    <a:pt x="162" y="140"/>
                  </a:lnTo>
                  <a:lnTo>
                    <a:pt x="170" y="128"/>
                  </a:lnTo>
                  <a:lnTo>
                    <a:pt x="174" y="112"/>
                  </a:lnTo>
                  <a:lnTo>
                    <a:pt x="176" y="96"/>
                  </a:lnTo>
                  <a:lnTo>
                    <a:pt x="176" y="96"/>
                  </a:lnTo>
                  <a:lnTo>
                    <a:pt x="174" y="80"/>
                  </a:lnTo>
                  <a:lnTo>
                    <a:pt x="170" y="64"/>
                  </a:lnTo>
                  <a:lnTo>
                    <a:pt x="162" y="52"/>
                  </a:lnTo>
                  <a:lnTo>
                    <a:pt x="152" y="40"/>
                  </a:lnTo>
                  <a:lnTo>
                    <a:pt x="140" y="30"/>
                  </a:lnTo>
                  <a:lnTo>
                    <a:pt x="128" y="22"/>
                  </a:lnTo>
                  <a:lnTo>
                    <a:pt x="112" y="18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2554288" y="3643313"/>
              <a:ext cx="95250" cy="95250"/>
            </a:xfrm>
            <a:custGeom>
              <a:avLst/>
              <a:gdLst>
                <a:gd name="T0" fmla="*/ 48 w 60"/>
                <a:gd name="T1" fmla="*/ 60 h 60"/>
                <a:gd name="T2" fmla="*/ 0 w 60"/>
                <a:gd name="T3" fmla="*/ 12 h 60"/>
                <a:gd name="T4" fmla="*/ 12 w 60"/>
                <a:gd name="T5" fmla="*/ 0 h 60"/>
                <a:gd name="T6" fmla="*/ 60 w 60"/>
                <a:gd name="T7" fmla="*/ 48 h 60"/>
                <a:gd name="T8" fmla="*/ 48 w 60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48" y="60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60" y="48"/>
                  </a:lnTo>
                  <a:lnTo>
                    <a:pt x="48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41"/>
            <p:cNvSpPr>
              <a:spLocks/>
            </p:cNvSpPr>
            <p:nvPr/>
          </p:nvSpPr>
          <p:spPr bwMode="auto">
            <a:xfrm>
              <a:off x="2630488" y="3694113"/>
              <a:ext cx="95250" cy="95250"/>
            </a:xfrm>
            <a:custGeom>
              <a:avLst/>
              <a:gdLst>
                <a:gd name="T0" fmla="*/ 12 w 60"/>
                <a:gd name="T1" fmla="*/ 60 h 60"/>
                <a:gd name="T2" fmla="*/ 0 w 60"/>
                <a:gd name="T3" fmla="*/ 48 h 60"/>
                <a:gd name="T4" fmla="*/ 48 w 60"/>
                <a:gd name="T5" fmla="*/ 0 h 60"/>
                <a:gd name="T6" fmla="*/ 60 w 60"/>
                <a:gd name="T7" fmla="*/ 12 h 60"/>
                <a:gd name="T8" fmla="*/ 12 w 60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12" y="60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60" y="12"/>
                  </a:ln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20599297">
            <a:off x="5856289" y="2351086"/>
            <a:ext cx="603996" cy="645027"/>
            <a:chOff x="801688" y="1990726"/>
            <a:chExt cx="784358" cy="837641"/>
          </a:xfrm>
          <a:solidFill>
            <a:srgbClr val="FFFFFF"/>
          </a:solidFill>
        </p:grpSpPr>
        <p:grpSp>
          <p:nvGrpSpPr>
            <p:cNvPr id="5" name="Group 4"/>
            <p:cNvGrpSpPr/>
            <p:nvPr/>
          </p:nvGrpSpPr>
          <p:grpSpPr>
            <a:xfrm>
              <a:off x="801688" y="1990726"/>
              <a:ext cx="528638" cy="528638"/>
              <a:chOff x="801688" y="1990726"/>
              <a:chExt cx="528638" cy="528638"/>
            </a:xfrm>
            <a:grpFill/>
          </p:grpSpPr>
          <p:sp>
            <p:nvSpPr>
              <p:cNvPr id="89" name="Freeform 387"/>
              <p:cNvSpPr>
                <a:spLocks noEditPoints="1"/>
              </p:cNvSpPr>
              <p:nvPr/>
            </p:nvSpPr>
            <p:spPr bwMode="auto">
              <a:xfrm>
                <a:off x="801688" y="1990726"/>
                <a:ext cx="528638" cy="528638"/>
              </a:xfrm>
              <a:custGeom>
                <a:avLst/>
                <a:gdLst>
                  <a:gd name="T0" fmla="*/ 143 w 333"/>
                  <a:gd name="T1" fmla="*/ 331 h 333"/>
                  <a:gd name="T2" fmla="*/ 103 w 333"/>
                  <a:gd name="T3" fmla="*/ 321 h 333"/>
                  <a:gd name="T4" fmla="*/ 69 w 333"/>
                  <a:gd name="T5" fmla="*/ 302 h 333"/>
                  <a:gd name="T6" fmla="*/ 69 w 333"/>
                  <a:gd name="T7" fmla="*/ 260 h 333"/>
                  <a:gd name="T8" fmla="*/ 22 w 333"/>
                  <a:gd name="T9" fmla="*/ 250 h 333"/>
                  <a:gd name="T10" fmla="*/ 38 w 333"/>
                  <a:gd name="T11" fmla="*/ 204 h 333"/>
                  <a:gd name="T12" fmla="*/ 0 w 333"/>
                  <a:gd name="T13" fmla="*/ 184 h 333"/>
                  <a:gd name="T14" fmla="*/ 2 w 333"/>
                  <a:gd name="T15" fmla="*/ 143 h 333"/>
                  <a:gd name="T16" fmla="*/ 12 w 333"/>
                  <a:gd name="T17" fmla="*/ 103 h 333"/>
                  <a:gd name="T18" fmla="*/ 32 w 333"/>
                  <a:gd name="T19" fmla="*/ 69 h 333"/>
                  <a:gd name="T20" fmla="*/ 73 w 333"/>
                  <a:gd name="T21" fmla="*/ 69 h 333"/>
                  <a:gd name="T22" fmla="*/ 83 w 333"/>
                  <a:gd name="T23" fmla="*/ 22 h 333"/>
                  <a:gd name="T24" fmla="*/ 129 w 333"/>
                  <a:gd name="T25" fmla="*/ 38 h 333"/>
                  <a:gd name="T26" fmla="*/ 149 w 333"/>
                  <a:gd name="T27" fmla="*/ 0 h 333"/>
                  <a:gd name="T28" fmla="*/ 198 w 333"/>
                  <a:gd name="T29" fmla="*/ 36 h 333"/>
                  <a:gd name="T30" fmla="*/ 234 w 333"/>
                  <a:gd name="T31" fmla="*/ 14 h 333"/>
                  <a:gd name="T32" fmla="*/ 270 w 333"/>
                  <a:gd name="T33" fmla="*/ 36 h 333"/>
                  <a:gd name="T34" fmla="*/ 298 w 333"/>
                  <a:gd name="T35" fmla="*/ 63 h 333"/>
                  <a:gd name="T36" fmla="*/ 319 w 333"/>
                  <a:gd name="T37" fmla="*/ 99 h 333"/>
                  <a:gd name="T38" fmla="*/ 298 w 333"/>
                  <a:gd name="T39" fmla="*/ 135 h 333"/>
                  <a:gd name="T40" fmla="*/ 333 w 333"/>
                  <a:gd name="T41" fmla="*/ 167 h 333"/>
                  <a:gd name="T42" fmla="*/ 298 w 333"/>
                  <a:gd name="T43" fmla="*/ 198 h 333"/>
                  <a:gd name="T44" fmla="*/ 319 w 333"/>
                  <a:gd name="T45" fmla="*/ 234 h 333"/>
                  <a:gd name="T46" fmla="*/ 298 w 333"/>
                  <a:gd name="T47" fmla="*/ 270 h 333"/>
                  <a:gd name="T48" fmla="*/ 270 w 333"/>
                  <a:gd name="T49" fmla="*/ 298 h 333"/>
                  <a:gd name="T50" fmla="*/ 234 w 333"/>
                  <a:gd name="T51" fmla="*/ 319 h 333"/>
                  <a:gd name="T52" fmla="*/ 198 w 333"/>
                  <a:gd name="T53" fmla="*/ 298 h 333"/>
                  <a:gd name="T54" fmla="*/ 167 w 333"/>
                  <a:gd name="T55" fmla="*/ 333 h 333"/>
                  <a:gd name="T56" fmla="*/ 176 w 333"/>
                  <a:gd name="T57" fmla="*/ 317 h 333"/>
                  <a:gd name="T58" fmla="*/ 204 w 333"/>
                  <a:gd name="T59" fmla="*/ 280 h 333"/>
                  <a:gd name="T60" fmla="*/ 250 w 333"/>
                  <a:gd name="T61" fmla="*/ 292 h 333"/>
                  <a:gd name="T62" fmla="*/ 256 w 333"/>
                  <a:gd name="T63" fmla="*/ 246 h 333"/>
                  <a:gd name="T64" fmla="*/ 302 w 333"/>
                  <a:gd name="T65" fmla="*/ 232 h 333"/>
                  <a:gd name="T66" fmla="*/ 284 w 333"/>
                  <a:gd name="T67" fmla="*/ 190 h 333"/>
                  <a:gd name="T68" fmla="*/ 317 w 333"/>
                  <a:gd name="T69" fmla="*/ 167 h 333"/>
                  <a:gd name="T70" fmla="*/ 284 w 333"/>
                  <a:gd name="T71" fmla="*/ 143 h 333"/>
                  <a:gd name="T72" fmla="*/ 302 w 333"/>
                  <a:gd name="T73" fmla="*/ 101 h 333"/>
                  <a:gd name="T74" fmla="*/ 256 w 333"/>
                  <a:gd name="T75" fmla="*/ 87 h 333"/>
                  <a:gd name="T76" fmla="*/ 250 w 333"/>
                  <a:gd name="T77" fmla="*/ 42 h 333"/>
                  <a:gd name="T78" fmla="*/ 204 w 333"/>
                  <a:gd name="T79" fmla="*/ 53 h 333"/>
                  <a:gd name="T80" fmla="*/ 176 w 333"/>
                  <a:gd name="T81" fmla="*/ 16 h 333"/>
                  <a:gd name="T82" fmla="*/ 143 w 333"/>
                  <a:gd name="T83" fmla="*/ 49 h 333"/>
                  <a:gd name="T84" fmla="*/ 101 w 333"/>
                  <a:gd name="T85" fmla="*/ 32 h 333"/>
                  <a:gd name="T86" fmla="*/ 87 w 333"/>
                  <a:gd name="T87" fmla="*/ 77 h 333"/>
                  <a:gd name="T88" fmla="*/ 42 w 333"/>
                  <a:gd name="T89" fmla="*/ 83 h 333"/>
                  <a:gd name="T90" fmla="*/ 53 w 333"/>
                  <a:gd name="T91" fmla="*/ 129 h 333"/>
                  <a:gd name="T92" fmla="*/ 16 w 333"/>
                  <a:gd name="T93" fmla="*/ 157 h 333"/>
                  <a:gd name="T94" fmla="*/ 16 w 333"/>
                  <a:gd name="T95" fmla="*/ 177 h 333"/>
                  <a:gd name="T96" fmla="*/ 53 w 333"/>
                  <a:gd name="T97" fmla="*/ 204 h 333"/>
                  <a:gd name="T98" fmla="*/ 42 w 333"/>
                  <a:gd name="T99" fmla="*/ 250 h 333"/>
                  <a:gd name="T100" fmla="*/ 87 w 333"/>
                  <a:gd name="T101" fmla="*/ 256 h 333"/>
                  <a:gd name="T102" fmla="*/ 101 w 333"/>
                  <a:gd name="T103" fmla="*/ 302 h 333"/>
                  <a:gd name="T104" fmla="*/ 143 w 333"/>
                  <a:gd name="T105" fmla="*/ 28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3" h="333">
                    <a:moveTo>
                      <a:pt x="167" y="333"/>
                    </a:moveTo>
                    <a:lnTo>
                      <a:pt x="167" y="333"/>
                    </a:lnTo>
                    <a:lnTo>
                      <a:pt x="149" y="333"/>
                    </a:lnTo>
                    <a:lnTo>
                      <a:pt x="143" y="331"/>
                    </a:lnTo>
                    <a:lnTo>
                      <a:pt x="135" y="298"/>
                    </a:lnTo>
                    <a:lnTo>
                      <a:pt x="135" y="298"/>
                    </a:lnTo>
                    <a:lnTo>
                      <a:pt x="129" y="296"/>
                    </a:lnTo>
                    <a:lnTo>
                      <a:pt x="103" y="321"/>
                    </a:lnTo>
                    <a:lnTo>
                      <a:pt x="99" y="319"/>
                    </a:lnTo>
                    <a:lnTo>
                      <a:pt x="99" y="319"/>
                    </a:lnTo>
                    <a:lnTo>
                      <a:pt x="83" y="311"/>
                    </a:lnTo>
                    <a:lnTo>
                      <a:pt x="69" y="302"/>
                    </a:lnTo>
                    <a:lnTo>
                      <a:pt x="63" y="298"/>
                    </a:lnTo>
                    <a:lnTo>
                      <a:pt x="73" y="264"/>
                    </a:lnTo>
                    <a:lnTo>
                      <a:pt x="73" y="264"/>
                    </a:lnTo>
                    <a:lnTo>
                      <a:pt x="69" y="260"/>
                    </a:lnTo>
                    <a:lnTo>
                      <a:pt x="36" y="270"/>
                    </a:lnTo>
                    <a:lnTo>
                      <a:pt x="32" y="264"/>
                    </a:lnTo>
                    <a:lnTo>
                      <a:pt x="32" y="264"/>
                    </a:lnTo>
                    <a:lnTo>
                      <a:pt x="22" y="250"/>
                    </a:lnTo>
                    <a:lnTo>
                      <a:pt x="14" y="234"/>
                    </a:lnTo>
                    <a:lnTo>
                      <a:pt x="12" y="23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6" y="198"/>
                    </a:lnTo>
                    <a:lnTo>
                      <a:pt x="2" y="19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" y="143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8" y="129"/>
                    </a:lnTo>
                    <a:lnTo>
                      <a:pt x="12" y="103"/>
                    </a:lnTo>
                    <a:lnTo>
                      <a:pt x="14" y="99"/>
                    </a:lnTo>
                    <a:lnTo>
                      <a:pt x="14" y="99"/>
                    </a:lnTo>
                    <a:lnTo>
                      <a:pt x="22" y="83"/>
                    </a:lnTo>
                    <a:lnTo>
                      <a:pt x="32" y="69"/>
                    </a:lnTo>
                    <a:lnTo>
                      <a:pt x="36" y="63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73" y="69"/>
                    </a:lnTo>
                    <a:lnTo>
                      <a:pt x="63" y="36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83" y="22"/>
                    </a:lnTo>
                    <a:lnTo>
                      <a:pt x="99" y="14"/>
                    </a:lnTo>
                    <a:lnTo>
                      <a:pt x="103" y="12"/>
                    </a:lnTo>
                    <a:lnTo>
                      <a:pt x="129" y="38"/>
                    </a:lnTo>
                    <a:lnTo>
                      <a:pt x="129" y="38"/>
                    </a:lnTo>
                    <a:lnTo>
                      <a:pt x="135" y="36"/>
                    </a:lnTo>
                    <a:lnTo>
                      <a:pt x="143" y="2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67" y="0"/>
                    </a:lnTo>
                    <a:lnTo>
                      <a:pt x="184" y="0"/>
                    </a:lnTo>
                    <a:lnTo>
                      <a:pt x="190" y="2"/>
                    </a:lnTo>
                    <a:lnTo>
                      <a:pt x="198" y="36"/>
                    </a:lnTo>
                    <a:lnTo>
                      <a:pt x="198" y="36"/>
                    </a:lnTo>
                    <a:lnTo>
                      <a:pt x="204" y="38"/>
                    </a:lnTo>
                    <a:lnTo>
                      <a:pt x="230" y="12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50" y="22"/>
                    </a:lnTo>
                    <a:lnTo>
                      <a:pt x="264" y="32"/>
                    </a:lnTo>
                    <a:lnTo>
                      <a:pt x="270" y="36"/>
                    </a:lnTo>
                    <a:lnTo>
                      <a:pt x="260" y="69"/>
                    </a:lnTo>
                    <a:lnTo>
                      <a:pt x="260" y="69"/>
                    </a:lnTo>
                    <a:lnTo>
                      <a:pt x="264" y="73"/>
                    </a:lnTo>
                    <a:lnTo>
                      <a:pt x="298" y="63"/>
                    </a:lnTo>
                    <a:lnTo>
                      <a:pt x="302" y="69"/>
                    </a:lnTo>
                    <a:lnTo>
                      <a:pt x="302" y="69"/>
                    </a:lnTo>
                    <a:lnTo>
                      <a:pt x="311" y="83"/>
                    </a:lnTo>
                    <a:lnTo>
                      <a:pt x="319" y="99"/>
                    </a:lnTo>
                    <a:lnTo>
                      <a:pt x="321" y="103"/>
                    </a:lnTo>
                    <a:lnTo>
                      <a:pt x="296" y="129"/>
                    </a:lnTo>
                    <a:lnTo>
                      <a:pt x="296" y="129"/>
                    </a:lnTo>
                    <a:lnTo>
                      <a:pt x="298" y="135"/>
                    </a:lnTo>
                    <a:lnTo>
                      <a:pt x="331" y="143"/>
                    </a:lnTo>
                    <a:lnTo>
                      <a:pt x="333" y="149"/>
                    </a:lnTo>
                    <a:lnTo>
                      <a:pt x="333" y="149"/>
                    </a:lnTo>
                    <a:lnTo>
                      <a:pt x="333" y="167"/>
                    </a:lnTo>
                    <a:lnTo>
                      <a:pt x="333" y="167"/>
                    </a:lnTo>
                    <a:lnTo>
                      <a:pt x="333" y="184"/>
                    </a:lnTo>
                    <a:lnTo>
                      <a:pt x="331" y="190"/>
                    </a:lnTo>
                    <a:lnTo>
                      <a:pt x="298" y="198"/>
                    </a:lnTo>
                    <a:lnTo>
                      <a:pt x="298" y="198"/>
                    </a:lnTo>
                    <a:lnTo>
                      <a:pt x="296" y="204"/>
                    </a:lnTo>
                    <a:lnTo>
                      <a:pt x="321" y="230"/>
                    </a:lnTo>
                    <a:lnTo>
                      <a:pt x="319" y="234"/>
                    </a:lnTo>
                    <a:lnTo>
                      <a:pt x="319" y="234"/>
                    </a:lnTo>
                    <a:lnTo>
                      <a:pt x="311" y="250"/>
                    </a:lnTo>
                    <a:lnTo>
                      <a:pt x="302" y="264"/>
                    </a:lnTo>
                    <a:lnTo>
                      <a:pt x="298" y="270"/>
                    </a:lnTo>
                    <a:lnTo>
                      <a:pt x="264" y="260"/>
                    </a:lnTo>
                    <a:lnTo>
                      <a:pt x="264" y="260"/>
                    </a:lnTo>
                    <a:lnTo>
                      <a:pt x="260" y="264"/>
                    </a:lnTo>
                    <a:lnTo>
                      <a:pt x="270" y="298"/>
                    </a:lnTo>
                    <a:lnTo>
                      <a:pt x="264" y="302"/>
                    </a:lnTo>
                    <a:lnTo>
                      <a:pt x="264" y="302"/>
                    </a:lnTo>
                    <a:lnTo>
                      <a:pt x="250" y="311"/>
                    </a:lnTo>
                    <a:lnTo>
                      <a:pt x="234" y="319"/>
                    </a:lnTo>
                    <a:lnTo>
                      <a:pt x="230" y="321"/>
                    </a:lnTo>
                    <a:lnTo>
                      <a:pt x="204" y="296"/>
                    </a:lnTo>
                    <a:lnTo>
                      <a:pt x="204" y="296"/>
                    </a:lnTo>
                    <a:lnTo>
                      <a:pt x="198" y="298"/>
                    </a:lnTo>
                    <a:lnTo>
                      <a:pt x="190" y="331"/>
                    </a:lnTo>
                    <a:lnTo>
                      <a:pt x="184" y="333"/>
                    </a:lnTo>
                    <a:lnTo>
                      <a:pt x="184" y="333"/>
                    </a:lnTo>
                    <a:lnTo>
                      <a:pt x="167" y="333"/>
                    </a:lnTo>
                    <a:lnTo>
                      <a:pt x="167" y="333"/>
                    </a:lnTo>
                    <a:close/>
                    <a:moveTo>
                      <a:pt x="157" y="317"/>
                    </a:moveTo>
                    <a:lnTo>
                      <a:pt x="157" y="317"/>
                    </a:lnTo>
                    <a:lnTo>
                      <a:pt x="176" y="317"/>
                    </a:lnTo>
                    <a:lnTo>
                      <a:pt x="184" y="284"/>
                    </a:lnTo>
                    <a:lnTo>
                      <a:pt x="190" y="284"/>
                    </a:lnTo>
                    <a:lnTo>
                      <a:pt x="190" y="284"/>
                    </a:lnTo>
                    <a:lnTo>
                      <a:pt x="204" y="280"/>
                    </a:lnTo>
                    <a:lnTo>
                      <a:pt x="210" y="278"/>
                    </a:lnTo>
                    <a:lnTo>
                      <a:pt x="232" y="302"/>
                    </a:lnTo>
                    <a:lnTo>
                      <a:pt x="232" y="302"/>
                    </a:lnTo>
                    <a:lnTo>
                      <a:pt x="250" y="292"/>
                    </a:lnTo>
                    <a:lnTo>
                      <a:pt x="242" y="260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56" y="246"/>
                    </a:lnTo>
                    <a:lnTo>
                      <a:pt x="260" y="242"/>
                    </a:lnTo>
                    <a:lnTo>
                      <a:pt x="292" y="250"/>
                    </a:lnTo>
                    <a:lnTo>
                      <a:pt x="292" y="250"/>
                    </a:lnTo>
                    <a:lnTo>
                      <a:pt x="302" y="232"/>
                    </a:lnTo>
                    <a:lnTo>
                      <a:pt x="278" y="210"/>
                    </a:lnTo>
                    <a:lnTo>
                      <a:pt x="280" y="204"/>
                    </a:lnTo>
                    <a:lnTo>
                      <a:pt x="280" y="204"/>
                    </a:lnTo>
                    <a:lnTo>
                      <a:pt x="284" y="190"/>
                    </a:lnTo>
                    <a:lnTo>
                      <a:pt x="284" y="184"/>
                    </a:lnTo>
                    <a:lnTo>
                      <a:pt x="317" y="177"/>
                    </a:lnTo>
                    <a:lnTo>
                      <a:pt x="317" y="177"/>
                    </a:lnTo>
                    <a:lnTo>
                      <a:pt x="317" y="167"/>
                    </a:lnTo>
                    <a:lnTo>
                      <a:pt x="317" y="167"/>
                    </a:lnTo>
                    <a:lnTo>
                      <a:pt x="317" y="157"/>
                    </a:lnTo>
                    <a:lnTo>
                      <a:pt x="284" y="149"/>
                    </a:lnTo>
                    <a:lnTo>
                      <a:pt x="284" y="143"/>
                    </a:lnTo>
                    <a:lnTo>
                      <a:pt x="284" y="143"/>
                    </a:lnTo>
                    <a:lnTo>
                      <a:pt x="280" y="129"/>
                    </a:lnTo>
                    <a:lnTo>
                      <a:pt x="278" y="123"/>
                    </a:lnTo>
                    <a:lnTo>
                      <a:pt x="302" y="101"/>
                    </a:lnTo>
                    <a:lnTo>
                      <a:pt x="302" y="101"/>
                    </a:lnTo>
                    <a:lnTo>
                      <a:pt x="292" y="83"/>
                    </a:lnTo>
                    <a:lnTo>
                      <a:pt x="260" y="91"/>
                    </a:lnTo>
                    <a:lnTo>
                      <a:pt x="256" y="87"/>
                    </a:lnTo>
                    <a:lnTo>
                      <a:pt x="256" y="87"/>
                    </a:lnTo>
                    <a:lnTo>
                      <a:pt x="246" y="77"/>
                    </a:lnTo>
                    <a:lnTo>
                      <a:pt x="242" y="73"/>
                    </a:lnTo>
                    <a:lnTo>
                      <a:pt x="250" y="42"/>
                    </a:lnTo>
                    <a:lnTo>
                      <a:pt x="250" y="42"/>
                    </a:lnTo>
                    <a:lnTo>
                      <a:pt x="232" y="32"/>
                    </a:lnTo>
                    <a:lnTo>
                      <a:pt x="210" y="55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190" y="49"/>
                    </a:lnTo>
                    <a:lnTo>
                      <a:pt x="184" y="49"/>
                    </a:lnTo>
                    <a:lnTo>
                      <a:pt x="176" y="16"/>
                    </a:lnTo>
                    <a:lnTo>
                      <a:pt x="176" y="16"/>
                    </a:lnTo>
                    <a:lnTo>
                      <a:pt x="157" y="16"/>
                    </a:lnTo>
                    <a:lnTo>
                      <a:pt x="149" y="49"/>
                    </a:lnTo>
                    <a:lnTo>
                      <a:pt x="143" y="49"/>
                    </a:lnTo>
                    <a:lnTo>
                      <a:pt x="143" y="49"/>
                    </a:lnTo>
                    <a:lnTo>
                      <a:pt x="129" y="53"/>
                    </a:lnTo>
                    <a:lnTo>
                      <a:pt x="123" y="55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83" y="42"/>
                    </a:lnTo>
                    <a:lnTo>
                      <a:pt x="91" y="73"/>
                    </a:lnTo>
                    <a:lnTo>
                      <a:pt x="87" y="77"/>
                    </a:lnTo>
                    <a:lnTo>
                      <a:pt x="87" y="77"/>
                    </a:lnTo>
                    <a:lnTo>
                      <a:pt x="77" y="87"/>
                    </a:lnTo>
                    <a:lnTo>
                      <a:pt x="73" y="91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32" y="101"/>
                    </a:lnTo>
                    <a:lnTo>
                      <a:pt x="55" y="123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16" y="157"/>
                    </a:lnTo>
                    <a:lnTo>
                      <a:pt x="16" y="157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6" y="177"/>
                    </a:lnTo>
                    <a:lnTo>
                      <a:pt x="49" y="184"/>
                    </a:lnTo>
                    <a:lnTo>
                      <a:pt x="49" y="190"/>
                    </a:lnTo>
                    <a:lnTo>
                      <a:pt x="49" y="190"/>
                    </a:lnTo>
                    <a:lnTo>
                      <a:pt x="53" y="204"/>
                    </a:lnTo>
                    <a:lnTo>
                      <a:pt x="55" y="210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42" y="250"/>
                    </a:lnTo>
                    <a:lnTo>
                      <a:pt x="73" y="242"/>
                    </a:lnTo>
                    <a:lnTo>
                      <a:pt x="77" y="246"/>
                    </a:lnTo>
                    <a:lnTo>
                      <a:pt x="77" y="246"/>
                    </a:lnTo>
                    <a:lnTo>
                      <a:pt x="87" y="256"/>
                    </a:lnTo>
                    <a:lnTo>
                      <a:pt x="91" y="260"/>
                    </a:lnTo>
                    <a:lnTo>
                      <a:pt x="83" y="292"/>
                    </a:lnTo>
                    <a:lnTo>
                      <a:pt x="83" y="292"/>
                    </a:lnTo>
                    <a:lnTo>
                      <a:pt x="101" y="302"/>
                    </a:lnTo>
                    <a:lnTo>
                      <a:pt x="123" y="278"/>
                    </a:lnTo>
                    <a:lnTo>
                      <a:pt x="129" y="280"/>
                    </a:lnTo>
                    <a:lnTo>
                      <a:pt x="129" y="280"/>
                    </a:lnTo>
                    <a:lnTo>
                      <a:pt x="143" y="284"/>
                    </a:lnTo>
                    <a:lnTo>
                      <a:pt x="149" y="284"/>
                    </a:lnTo>
                    <a:lnTo>
                      <a:pt x="157" y="3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" name="Freeform 388"/>
              <p:cNvSpPr>
                <a:spLocks noEditPoints="1"/>
              </p:cNvSpPr>
              <p:nvPr/>
            </p:nvSpPr>
            <p:spPr bwMode="auto">
              <a:xfrm>
                <a:off x="914401" y="2103439"/>
                <a:ext cx="303213" cy="303213"/>
              </a:xfrm>
              <a:custGeom>
                <a:avLst/>
                <a:gdLst>
                  <a:gd name="T0" fmla="*/ 96 w 191"/>
                  <a:gd name="T1" fmla="*/ 191 h 191"/>
                  <a:gd name="T2" fmla="*/ 58 w 191"/>
                  <a:gd name="T3" fmla="*/ 183 h 191"/>
                  <a:gd name="T4" fmla="*/ 28 w 191"/>
                  <a:gd name="T5" fmla="*/ 163 h 191"/>
                  <a:gd name="T6" fmla="*/ 8 w 191"/>
                  <a:gd name="T7" fmla="*/ 133 h 191"/>
                  <a:gd name="T8" fmla="*/ 0 w 191"/>
                  <a:gd name="T9" fmla="*/ 96 h 191"/>
                  <a:gd name="T10" fmla="*/ 2 w 191"/>
                  <a:gd name="T11" fmla="*/ 76 h 191"/>
                  <a:gd name="T12" fmla="*/ 16 w 191"/>
                  <a:gd name="T13" fmla="*/ 42 h 191"/>
                  <a:gd name="T14" fmla="*/ 42 w 191"/>
                  <a:gd name="T15" fmla="*/ 16 h 191"/>
                  <a:gd name="T16" fmla="*/ 76 w 191"/>
                  <a:gd name="T17" fmla="*/ 2 h 191"/>
                  <a:gd name="T18" fmla="*/ 96 w 191"/>
                  <a:gd name="T19" fmla="*/ 0 h 191"/>
                  <a:gd name="T20" fmla="*/ 133 w 191"/>
                  <a:gd name="T21" fmla="*/ 8 h 191"/>
                  <a:gd name="T22" fmla="*/ 163 w 191"/>
                  <a:gd name="T23" fmla="*/ 28 h 191"/>
                  <a:gd name="T24" fmla="*/ 183 w 191"/>
                  <a:gd name="T25" fmla="*/ 58 h 191"/>
                  <a:gd name="T26" fmla="*/ 191 w 191"/>
                  <a:gd name="T27" fmla="*/ 96 h 191"/>
                  <a:gd name="T28" fmla="*/ 189 w 191"/>
                  <a:gd name="T29" fmla="*/ 115 h 191"/>
                  <a:gd name="T30" fmla="*/ 175 w 191"/>
                  <a:gd name="T31" fmla="*/ 149 h 191"/>
                  <a:gd name="T32" fmla="*/ 149 w 191"/>
                  <a:gd name="T33" fmla="*/ 175 h 191"/>
                  <a:gd name="T34" fmla="*/ 115 w 191"/>
                  <a:gd name="T35" fmla="*/ 189 h 191"/>
                  <a:gd name="T36" fmla="*/ 96 w 191"/>
                  <a:gd name="T37" fmla="*/ 191 h 191"/>
                  <a:gd name="T38" fmla="*/ 96 w 191"/>
                  <a:gd name="T39" fmla="*/ 16 h 191"/>
                  <a:gd name="T40" fmla="*/ 64 w 191"/>
                  <a:gd name="T41" fmla="*/ 22 h 191"/>
                  <a:gd name="T42" fmla="*/ 40 w 191"/>
                  <a:gd name="T43" fmla="*/ 40 h 191"/>
                  <a:gd name="T44" fmla="*/ 22 w 191"/>
                  <a:gd name="T45" fmla="*/ 64 h 191"/>
                  <a:gd name="T46" fmla="*/ 16 w 191"/>
                  <a:gd name="T47" fmla="*/ 96 h 191"/>
                  <a:gd name="T48" fmla="*/ 18 w 191"/>
                  <a:gd name="T49" fmla="*/ 111 h 191"/>
                  <a:gd name="T50" fmla="*/ 30 w 191"/>
                  <a:gd name="T51" fmla="*/ 139 h 191"/>
                  <a:gd name="T52" fmla="*/ 52 w 191"/>
                  <a:gd name="T53" fmla="*/ 161 h 191"/>
                  <a:gd name="T54" fmla="*/ 80 w 191"/>
                  <a:gd name="T55" fmla="*/ 173 h 191"/>
                  <a:gd name="T56" fmla="*/ 96 w 191"/>
                  <a:gd name="T57" fmla="*/ 175 h 191"/>
                  <a:gd name="T58" fmla="*/ 127 w 191"/>
                  <a:gd name="T59" fmla="*/ 169 h 191"/>
                  <a:gd name="T60" fmla="*/ 151 w 191"/>
                  <a:gd name="T61" fmla="*/ 151 h 191"/>
                  <a:gd name="T62" fmla="*/ 169 w 191"/>
                  <a:gd name="T63" fmla="*/ 127 h 191"/>
                  <a:gd name="T64" fmla="*/ 175 w 191"/>
                  <a:gd name="T65" fmla="*/ 96 h 191"/>
                  <a:gd name="T66" fmla="*/ 173 w 191"/>
                  <a:gd name="T67" fmla="*/ 80 h 191"/>
                  <a:gd name="T68" fmla="*/ 161 w 191"/>
                  <a:gd name="T69" fmla="*/ 52 h 191"/>
                  <a:gd name="T70" fmla="*/ 139 w 191"/>
                  <a:gd name="T71" fmla="*/ 30 h 191"/>
                  <a:gd name="T72" fmla="*/ 111 w 191"/>
                  <a:gd name="T73" fmla="*/ 18 h 191"/>
                  <a:gd name="T74" fmla="*/ 96 w 191"/>
                  <a:gd name="T75" fmla="*/ 1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1" h="191">
                    <a:moveTo>
                      <a:pt x="96" y="191"/>
                    </a:moveTo>
                    <a:lnTo>
                      <a:pt x="96" y="191"/>
                    </a:lnTo>
                    <a:lnTo>
                      <a:pt x="76" y="189"/>
                    </a:lnTo>
                    <a:lnTo>
                      <a:pt x="58" y="183"/>
                    </a:lnTo>
                    <a:lnTo>
                      <a:pt x="42" y="175"/>
                    </a:lnTo>
                    <a:lnTo>
                      <a:pt x="28" y="163"/>
                    </a:lnTo>
                    <a:lnTo>
                      <a:pt x="16" y="149"/>
                    </a:lnTo>
                    <a:lnTo>
                      <a:pt x="8" y="133"/>
                    </a:lnTo>
                    <a:lnTo>
                      <a:pt x="2" y="115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33" y="8"/>
                    </a:lnTo>
                    <a:lnTo>
                      <a:pt x="149" y="16"/>
                    </a:lnTo>
                    <a:lnTo>
                      <a:pt x="163" y="28"/>
                    </a:lnTo>
                    <a:lnTo>
                      <a:pt x="175" y="42"/>
                    </a:lnTo>
                    <a:lnTo>
                      <a:pt x="183" y="58"/>
                    </a:lnTo>
                    <a:lnTo>
                      <a:pt x="189" y="76"/>
                    </a:lnTo>
                    <a:lnTo>
                      <a:pt x="191" y="96"/>
                    </a:lnTo>
                    <a:lnTo>
                      <a:pt x="191" y="96"/>
                    </a:lnTo>
                    <a:lnTo>
                      <a:pt x="189" y="115"/>
                    </a:lnTo>
                    <a:lnTo>
                      <a:pt x="183" y="133"/>
                    </a:lnTo>
                    <a:lnTo>
                      <a:pt x="175" y="149"/>
                    </a:lnTo>
                    <a:lnTo>
                      <a:pt x="163" y="163"/>
                    </a:lnTo>
                    <a:lnTo>
                      <a:pt x="149" y="175"/>
                    </a:lnTo>
                    <a:lnTo>
                      <a:pt x="133" y="183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96" y="191"/>
                    </a:lnTo>
                    <a:close/>
                    <a:moveTo>
                      <a:pt x="96" y="16"/>
                    </a:moveTo>
                    <a:lnTo>
                      <a:pt x="96" y="16"/>
                    </a:lnTo>
                    <a:lnTo>
                      <a:pt x="80" y="18"/>
                    </a:lnTo>
                    <a:lnTo>
                      <a:pt x="64" y="22"/>
                    </a:lnTo>
                    <a:lnTo>
                      <a:pt x="52" y="30"/>
                    </a:lnTo>
                    <a:lnTo>
                      <a:pt x="40" y="40"/>
                    </a:lnTo>
                    <a:lnTo>
                      <a:pt x="30" y="52"/>
                    </a:lnTo>
                    <a:lnTo>
                      <a:pt x="22" y="64"/>
                    </a:lnTo>
                    <a:lnTo>
                      <a:pt x="18" y="80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18" y="111"/>
                    </a:lnTo>
                    <a:lnTo>
                      <a:pt x="22" y="127"/>
                    </a:lnTo>
                    <a:lnTo>
                      <a:pt x="30" y="139"/>
                    </a:lnTo>
                    <a:lnTo>
                      <a:pt x="40" y="151"/>
                    </a:lnTo>
                    <a:lnTo>
                      <a:pt x="52" y="161"/>
                    </a:lnTo>
                    <a:lnTo>
                      <a:pt x="64" y="169"/>
                    </a:lnTo>
                    <a:lnTo>
                      <a:pt x="80" y="173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111" y="173"/>
                    </a:lnTo>
                    <a:lnTo>
                      <a:pt x="127" y="169"/>
                    </a:lnTo>
                    <a:lnTo>
                      <a:pt x="139" y="161"/>
                    </a:lnTo>
                    <a:lnTo>
                      <a:pt x="151" y="151"/>
                    </a:lnTo>
                    <a:lnTo>
                      <a:pt x="161" y="139"/>
                    </a:lnTo>
                    <a:lnTo>
                      <a:pt x="169" y="127"/>
                    </a:lnTo>
                    <a:lnTo>
                      <a:pt x="173" y="111"/>
                    </a:lnTo>
                    <a:lnTo>
                      <a:pt x="175" y="96"/>
                    </a:lnTo>
                    <a:lnTo>
                      <a:pt x="175" y="96"/>
                    </a:lnTo>
                    <a:lnTo>
                      <a:pt x="173" y="80"/>
                    </a:lnTo>
                    <a:lnTo>
                      <a:pt x="169" y="64"/>
                    </a:lnTo>
                    <a:lnTo>
                      <a:pt x="161" y="52"/>
                    </a:lnTo>
                    <a:lnTo>
                      <a:pt x="151" y="40"/>
                    </a:lnTo>
                    <a:lnTo>
                      <a:pt x="139" y="30"/>
                    </a:lnTo>
                    <a:lnTo>
                      <a:pt x="127" y="22"/>
                    </a:lnTo>
                    <a:lnTo>
                      <a:pt x="111" y="18"/>
                    </a:lnTo>
                    <a:lnTo>
                      <a:pt x="96" y="16"/>
                    </a:lnTo>
                    <a:lnTo>
                      <a:pt x="9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" name="Freeform 389"/>
              <p:cNvSpPr>
                <a:spLocks noEditPoints="1"/>
              </p:cNvSpPr>
              <p:nvPr/>
            </p:nvSpPr>
            <p:spPr bwMode="auto">
              <a:xfrm>
                <a:off x="965201" y="2154239"/>
                <a:ext cx="201613" cy="201613"/>
              </a:xfrm>
              <a:custGeom>
                <a:avLst/>
                <a:gdLst>
                  <a:gd name="T0" fmla="*/ 64 w 127"/>
                  <a:gd name="T1" fmla="*/ 127 h 127"/>
                  <a:gd name="T2" fmla="*/ 40 w 127"/>
                  <a:gd name="T3" fmla="*/ 121 h 127"/>
                  <a:gd name="T4" fmla="*/ 18 w 127"/>
                  <a:gd name="T5" fmla="*/ 109 h 127"/>
                  <a:gd name="T6" fmla="*/ 6 w 127"/>
                  <a:gd name="T7" fmla="*/ 87 h 127"/>
                  <a:gd name="T8" fmla="*/ 0 w 127"/>
                  <a:gd name="T9" fmla="*/ 64 h 127"/>
                  <a:gd name="T10" fmla="*/ 2 w 127"/>
                  <a:gd name="T11" fmla="*/ 52 h 127"/>
                  <a:gd name="T12" fmla="*/ 10 w 127"/>
                  <a:gd name="T13" fmla="*/ 28 h 127"/>
                  <a:gd name="T14" fmla="*/ 28 w 127"/>
                  <a:gd name="T15" fmla="*/ 10 h 127"/>
                  <a:gd name="T16" fmla="*/ 52 w 127"/>
                  <a:gd name="T17" fmla="*/ 2 h 127"/>
                  <a:gd name="T18" fmla="*/ 64 w 127"/>
                  <a:gd name="T19" fmla="*/ 0 h 127"/>
                  <a:gd name="T20" fmla="*/ 87 w 127"/>
                  <a:gd name="T21" fmla="*/ 6 h 127"/>
                  <a:gd name="T22" fmla="*/ 109 w 127"/>
                  <a:gd name="T23" fmla="*/ 18 h 127"/>
                  <a:gd name="T24" fmla="*/ 121 w 127"/>
                  <a:gd name="T25" fmla="*/ 40 h 127"/>
                  <a:gd name="T26" fmla="*/ 127 w 127"/>
                  <a:gd name="T27" fmla="*/ 64 h 127"/>
                  <a:gd name="T28" fmla="*/ 125 w 127"/>
                  <a:gd name="T29" fmla="*/ 75 h 127"/>
                  <a:gd name="T30" fmla="*/ 117 w 127"/>
                  <a:gd name="T31" fmla="*/ 99 h 127"/>
                  <a:gd name="T32" fmla="*/ 99 w 127"/>
                  <a:gd name="T33" fmla="*/ 117 h 127"/>
                  <a:gd name="T34" fmla="*/ 75 w 127"/>
                  <a:gd name="T35" fmla="*/ 125 h 127"/>
                  <a:gd name="T36" fmla="*/ 64 w 127"/>
                  <a:gd name="T37" fmla="*/ 127 h 127"/>
                  <a:gd name="T38" fmla="*/ 64 w 127"/>
                  <a:gd name="T39" fmla="*/ 16 h 127"/>
                  <a:gd name="T40" fmla="*/ 46 w 127"/>
                  <a:gd name="T41" fmla="*/ 20 h 127"/>
                  <a:gd name="T42" fmla="*/ 30 w 127"/>
                  <a:gd name="T43" fmla="*/ 30 h 127"/>
                  <a:gd name="T44" fmla="*/ 20 w 127"/>
                  <a:gd name="T45" fmla="*/ 46 h 127"/>
                  <a:gd name="T46" fmla="*/ 16 w 127"/>
                  <a:gd name="T47" fmla="*/ 64 h 127"/>
                  <a:gd name="T48" fmla="*/ 16 w 127"/>
                  <a:gd name="T49" fmla="*/ 74 h 127"/>
                  <a:gd name="T50" fmla="*/ 24 w 127"/>
                  <a:gd name="T51" fmla="*/ 89 h 127"/>
                  <a:gd name="T52" fmla="*/ 38 w 127"/>
                  <a:gd name="T53" fmla="*/ 103 h 127"/>
                  <a:gd name="T54" fmla="*/ 54 w 127"/>
                  <a:gd name="T55" fmla="*/ 111 h 127"/>
                  <a:gd name="T56" fmla="*/ 64 w 127"/>
                  <a:gd name="T57" fmla="*/ 111 h 127"/>
                  <a:gd name="T58" fmla="*/ 81 w 127"/>
                  <a:gd name="T59" fmla="*/ 107 h 127"/>
                  <a:gd name="T60" fmla="*/ 97 w 127"/>
                  <a:gd name="T61" fmla="*/ 97 h 127"/>
                  <a:gd name="T62" fmla="*/ 107 w 127"/>
                  <a:gd name="T63" fmla="*/ 81 h 127"/>
                  <a:gd name="T64" fmla="*/ 111 w 127"/>
                  <a:gd name="T65" fmla="*/ 64 h 127"/>
                  <a:gd name="T66" fmla="*/ 111 w 127"/>
                  <a:gd name="T67" fmla="*/ 54 h 127"/>
                  <a:gd name="T68" fmla="*/ 103 w 127"/>
                  <a:gd name="T69" fmla="*/ 38 h 127"/>
                  <a:gd name="T70" fmla="*/ 89 w 127"/>
                  <a:gd name="T71" fmla="*/ 24 h 127"/>
                  <a:gd name="T72" fmla="*/ 73 w 127"/>
                  <a:gd name="T73" fmla="*/ 16 h 127"/>
                  <a:gd name="T74" fmla="*/ 64 w 127"/>
                  <a:gd name="T75" fmla="*/ 1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127">
                    <a:moveTo>
                      <a:pt x="64" y="127"/>
                    </a:moveTo>
                    <a:lnTo>
                      <a:pt x="64" y="127"/>
                    </a:lnTo>
                    <a:lnTo>
                      <a:pt x="52" y="125"/>
                    </a:lnTo>
                    <a:lnTo>
                      <a:pt x="40" y="121"/>
                    </a:lnTo>
                    <a:lnTo>
                      <a:pt x="28" y="117"/>
                    </a:lnTo>
                    <a:lnTo>
                      <a:pt x="18" y="109"/>
                    </a:lnTo>
                    <a:lnTo>
                      <a:pt x="10" y="99"/>
                    </a:lnTo>
                    <a:lnTo>
                      <a:pt x="6" y="87"/>
                    </a:lnTo>
                    <a:lnTo>
                      <a:pt x="2" y="7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2"/>
                    </a:lnTo>
                    <a:lnTo>
                      <a:pt x="6" y="40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40" y="6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5" y="2"/>
                    </a:lnTo>
                    <a:lnTo>
                      <a:pt x="87" y="6"/>
                    </a:lnTo>
                    <a:lnTo>
                      <a:pt x="99" y="10"/>
                    </a:lnTo>
                    <a:lnTo>
                      <a:pt x="109" y="18"/>
                    </a:lnTo>
                    <a:lnTo>
                      <a:pt x="117" y="28"/>
                    </a:lnTo>
                    <a:lnTo>
                      <a:pt x="121" y="40"/>
                    </a:lnTo>
                    <a:lnTo>
                      <a:pt x="125" y="52"/>
                    </a:lnTo>
                    <a:lnTo>
                      <a:pt x="127" y="64"/>
                    </a:lnTo>
                    <a:lnTo>
                      <a:pt x="127" y="64"/>
                    </a:lnTo>
                    <a:lnTo>
                      <a:pt x="125" y="75"/>
                    </a:lnTo>
                    <a:lnTo>
                      <a:pt x="121" y="87"/>
                    </a:lnTo>
                    <a:lnTo>
                      <a:pt x="117" y="99"/>
                    </a:lnTo>
                    <a:lnTo>
                      <a:pt x="109" y="109"/>
                    </a:lnTo>
                    <a:lnTo>
                      <a:pt x="99" y="117"/>
                    </a:lnTo>
                    <a:lnTo>
                      <a:pt x="87" y="121"/>
                    </a:lnTo>
                    <a:lnTo>
                      <a:pt x="75" y="125"/>
                    </a:lnTo>
                    <a:lnTo>
                      <a:pt x="64" y="127"/>
                    </a:lnTo>
                    <a:lnTo>
                      <a:pt x="64" y="127"/>
                    </a:lnTo>
                    <a:close/>
                    <a:moveTo>
                      <a:pt x="64" y="16"/>
                    </a:moveTo>
                    <a:lnTo>
                      <a:pt x="64" y="16"/>
                    </a:lnTo>
                    <a:lnTo>
                      <a:pt x="54" y="16"/>
                    </a:lnTo>
                    <a:lnTo>
                      <a:pt x="46" y="20"/>
                    </a:lnTo>
                    <a:lnTo>
                      <a:pt x="38" y="24"/>
                    </a:lnTo>
                    <a:lnTo>
                      <a:pt x="30" y="30"/>
                    </a:lnTo>
                    <a:lnTo>
                      <a:pt x="24" y="38"/>
                    </a:lnTo>
                    <a:lnTo>
                      <a:pt x="20" y="46"/>
                    </a:lnTo>
                    <a:lnTo>
                      <a:pt x="16" y="5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74"/>
                    </a:lnTo>
                    <a:lnTo>
                      <a:pt x="20" y="81"/>
                    </a:lnTo>
                    <a:lnTo>
                      <a:pt x="24" y="89"/>
                    </a:lnTo>
                    <a:lnTo>
                      <a:pt x="30" y="97"/>
                    </a:lnTo>
                    <a:lnTo>
                      <a:pt x="38" y="103"/>
                    </a:lnTo>
                    <a:lnTo>
                      <a:pt x="46" y="107"/>
                    </a:lnTo>
                    <a:lnTo>
                      <a:pt x="54" y="111"/>
                    </a:lnTo>
                    <a:lnTo>
                      <a:pt x="64" y="111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81" y="107"/>
                    </a:lnTo>
                    <a:lnTo>
                      <a:pt x="89" y="103"/>
                    </a:lnTo>
                    <a:lnTo>
                      <a:pt x="97" y="97"/>
                    </a:lnTo>
                    <a:lnTo>
                      <a:pt x="103" y="89"/>
                    </a:lnTo>
                    <a:lnTo>
                      <a:pt x="107" y="81"/>
                    </a:lnTo>
                    <a:lnTo>
                      <a:pt x="111" y="7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1" y="54"/>
                    </a:lnTo>
                    <a:lnTo>
                      <a:pt x="107" y="46"/>
                    </a:lnTo>
                    <a:lnTo>
                      <a:pt x="103" y="38"/>
                    </a:lnTo>
                    <a:lnTo>
                      <a:pt x="97" y="30"/>
                    </a:lnTo>
                    <a:lnTo>
                      <a:pt x="89" y="24"/>
                    </a:lnTo>
                    <a:lnTo>
                      <a:pt x="81" y="20"/>
                    </a:lnTo>
                    <a:lnTo>
                      <a:pt x="73" y="16"/>
                    </a:lnTo>
                    <a:lnTo>
                      <a:pt x="64" y="16"/>
                    </a:lnTo>
                    <a:lnTo>
                      <a:pt x="6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1170120" y="2412441"/>
              <a:ext cx="415926" cy="415926"/>
              <a:chOff x="801688" y="1990726"/>
              <a:chExt cx="528638" cy="528638"/>
            </a:xfrm>
            <a:grpFill/>
          </p:grpSpPr>
          <p:sp>
            <p:nvSpPr>
              <p:cNvPr id="123" name="Freeform 387"/>
              <p:cNvSpPr>
                <a:spLocks noEditPoints="1"/>
              </p:cNvSpPr>
              <p:nvPr/>
            </p:nvSpPr>
            <p:spPr bwMode="auto">
              <a:xfrm>
                <a:off x="801688" y="1990726"/>
                <a:ext cx="528638" cy="528638"/>
              </a:xfrm>
              <a:custGeom>
                <a:avLst/>
                <a:gdLst>
                  <a:gd name="T0" fmla="*/ 143 w 333"/>
                  <a:gd name="T1" fmla="*/ 331 h 333"/>
                  <a:gd name="T2" fmla="*/ 103 w 333"/>
                  <a:gd name="T3" fmla="*/ 321 h 333"/>
                  <a:gd name="T4" fmla="*/ 69 w 333"/>
                  <a:gd name="T5" fmla="*/ 302 h 333"/>
                  <a:gd name="T6" fmla="*/ 69 w 333"/>
                  <a:gd name="T7" fmla="*/ 260 h 333"/>
                  <a:gd name="T8" fmla="*/ 22 w 333"/>
                  <a:gd name="T9" fmla="*/ 250 h 333"/>
                  <a:gd name="T10" fmla="*/ 38 w 333"/>
                  <a:gd name="T11" fmla="*/ 204 h 333"/>
                  <a:gd name="T12" fmla="*/ 0 w 333"/>
                  <a:gd name="T13" fmla="*/ 184 h 333"/>
                  <a:gd name="T14" fmla="*/ 2 w 333"/>
                  <a:gd name="T15" fmla="*/ 143 h 333"/>
                  <a:gd name="T16" fmla="*/ 12 w 333"/>
                  <a:gd name="T17" fmla="*/ 103 h 333"/>
                  <a:gd name="T18" fmla="*/ 32 w 333"/>
                  <a:gd name="T19" fmla="*/ 69 h 333"/>
                  <a:gd name="T20" fmla="*/ 73 w 333"/>
                  <a:gd name="T21" fmla="*/ 69 h 333"/>
                  <a:gd name="T22" fmla="*/ 83 w 333"/>
                  <a:gd name="T23" fmla="*/ 22 h 333"/>
                  <a:gd name="T24" fmla="*/ 129 w 333"/>
                  <a:gd name="T25" fmla="*/ 38 h 333"/>
                  <a:gd name="T26" fmla="*/ 149 w 333"/>
                  <a:gd name="T27" fmla="*/ 0 h 333"/>
                  <a:gd name="T28" fmla="*/ 198 w 333"/>
                  <a:gd name="T29" fmla="*/ 36 h 333"/>
                  <a:gd name="T30" fmla="*/ 234 w 333"/>
                  <a:gd name="T31" fmla="*/ 14 h 333"/>
                  <a:gd name="T32" fmla="*/ 270 w 333"/>
                  <a:gd name="T33" fmla="*/ 36 h 333"/>
                  <a:gd name="T34" fmla="*/ 298 w 333"/>
                  <a:gd name="T35" fmla="*/ 63 h 333"/>
                  <a:gd name="T36" fmla="*/ 319 w 333"/>
                  <a:gd name="T37" fmla="*/ 99 h 333"/>
                  <a:gd name="T38" fmla="*/ 298 w 333"/>
                  <a:gd name="T39" fmla="*/ 135 h 333"/>
                  <a:gd name="T40" fmla="*/ 333 w 333"/>
                  <a:gd name="T41" fmla="*/ 167 h 333"/>
                  <a:gd name="T42" fmla="*/ 298 w 333"/>
                  <a:gd name="T43" fmla="*/ 198 h 333"/>
                  <a:gd name="T44" fmla="*/ 319 w 333"/>
                  <a:gd name="T45" fmla="*/ 234 h 333"/>
                  <a:gd name="T46" fmla="*/ 298 w 333"/>
                  <a:gd name="T47" fmla="*/ 270 h 333"/>
                  <a:gd name="T48" fmla="*/ 270 w 333"/>
                  <a:gd name="T49" fmla="*/ 298 h 333"/>
                  <a:gd name="T50" fmla="*/ 234 w 333"/>
                  <a:gd name="T51" fmla="*/ 319 h 333"/>
                  <a:gd name="T52" fmla="*/ 198 w 333"/>
                  <a:gd name="T53" fmla="*/ 298 h 333"/>
                  <a:gd name="T54" fmla="*/ 167 w 333"/>
                  <a:gd name="T55" fmla="*/ 333 h 333"/>
                  <a:gd name="T56" fmla="*/ 176 w 333"/>
                  <a:gd name="T57" fmla="*/ 317 h 333"/>
                  <a:gd name="T58" fmla="*/ 204 w 333"/>
                  <a:gd name="T59" fmla="*/ 280 h 333"/>
                  <a:gd name="T60" fmla="*/ 250 w 333"/>
                  <a:gd name="T61" fmla="*/ 292 h 333"/>
                  <a:gd name="T62" fmla="*/ 256 w 333"/>
                  <a:gd name="T63" fmla="*/ 246 h 333"/>
                  <a:gd name="T64" fmla="*/ 302 w 333"/>
                  <a:gd name="T65" fmla="*/ 232 h 333"/>
                  <a:gd name="T66" fmla="*/ 284 w 333"/>
                  <a:gd name="T67" fmla="*/ 190 h 333"/>
                  <a:gd name="T68" fmla="*/ 317 w 333"/>
                  <a:gd name="T69" fmla="*/ 167 h 333"/>
                  <a:gd name="T70" fmla="*/ 284 w 333"/>
                  <a:gd name="T71" fmla="*/ 143 h 333"/>
                  <a:gd name="T72" fmla="*/ 302 w 333"/>
                  <a:gd name="T73" fmla="*/ 101 h 333"/>
                  <a:gd name="T74" fmla="*/ 256 w 333"/>
                  <a:gd name="T75" fmla="*/ 87 h 333"/>
                  <a:gd name="T76" fmla="*/ 250 w 333"/>
                  <a:gd name="T77" fmla="*/ 42 h 333"/>
                  <a:gd name="T78" fmla="*/ 204 w 333"/>
                  <a:gd name="T79" fmla="*/ 53 h 333"/>
                  <a:gd name="T80" fmla="*/ 176 w 333"/>
                  <a:gd name="T81" fmla="*/ 16 h 333"/>
                  <a:gd name="T82" fmla="*/ 143 w 333"/>
                  <a:gd name="T83" fmla="*/ 49 h 333"/>
                  <a:gd name="T84" fmla="*/ 101 w 333"/>
                  <a:gd name="T85" fmla="*/ 32 h 333"/>
                  <a:gd name="T86" fmla="*/ 87 w 333"/>
                  <a:gd name="T87" fmla="*/ 77 h 333"/>
                  <a:gd name="T88" fmla="*/ 42 w 333"/>
                  <a:gd name="T89" fmla="*/ 83 h 333"/>
                  <a:gd name="T90" fmla="*/ 53 w 333"/>
                  <a:gd name="T91" fmla="*/ 129 h 333"/>
                  <a:gd name="T92" fmla="*/ 16 w 333"/>
                  <a:gd name="T93" fmla="*/ 157 h 333"/>
                  <a:gd name="T94" fmla="*/ 16 w 333"/>
                  <a:gd name="T95" fmla="*/ 177 h 333"/>
                  <a:gd name="T96" fmla="*/ 53 w 333"/>
                  <a:gd name="T97" fmla="*/ 204 h 333"/>
                  <a:gd name="T98" fmla="*/ 42 w 333"/>
                  <a:gd name="T99" fmla="*/ 250 h 333"/>
                  <a:gd name="T100" fmla="*/ 87 w 333"/>
                  <a:gd name="T101" fmla="*/ 256 h 333"/>
                  <a:gd name="T102" fmla="*/ 101 w 333"/>
                  <a:gd name="T103" fmla="*/ 302 h 333"/>
                  <a:gd name="T104" fmla="*/ 143 w 333"/>
                  <a:gd name="T105" fmla="*/ 28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3" h="333">
                    <a:moveTo>
                      <a:pt x="167" y="333"/>
                    </a:moveTo>
                    <a:lnTo>
                      <a:pt x="167" y="333"/>
                    </a:lnTo>
                    <a:lnTo>
                      <a:pt x="149" y="333"/>
                    </a:lnTo>
                    <a:lnTo>
                      <a:pt x="143" y="331"/>
                    </a:lnTo>
                    <a:lnTo>
                      <a:pt x="135" y="298"/>
                    </a:lnTo>
                    <a:lnTo>
                      <a:pt x="135" y="298"/>
                    </a:lnTo>
                    <a:lnTo>
                      <a:pt x="129" y="296"/>
                    </a:lnTo>
                    <a:lnTo>
                      <a:pt x="103" y="321"/>
                    </a:lnTo>
                    <a:lnTo>
                      <a:pt x="99" y="319"/>
                    </a:lnTo>
                    <a:lnTo>
                      <a:pt x="99" y="319"/>
                    </a:lnTo>
                    <a:lnTo>
                      <a:pt x="83" y="311"/>
                    </a:lnTo>
                    <a:lnTo>
                      <a:pt x="69" y="302"/>
                    </a:lnTo>
                    <a:lnTo>
                      <a:pt x="63" y="298"/>
                    </a:lnTo>
                    <a:lnTo>
                      <a:pt x="73" y="264"/>
                    </a:lnTo>
                    <a:lnTo>
                      <a:pt x="73" y="264"/>
                    </a:lnTo>
                    <a:lnTo>
                      <a:pt x="69" y="260"/>
                    </a:lnTo>
                    <a:lnTo>
                      <a:pt x="36" y="270"/>
                    </a:lnTo>
                    <a:lnTo>
                      <a:pt x="32" y="264"/>
                    </a:lnTo>
                    <a:lnTo>
                      <a:pt x="32" y="264"/>
                    </a:lnTo>
                    <a:lnTo>
                      <a:pt x="22" y="250"/>
                    </a:lnTo>
                    <a:lnTo>
                      <a:pt x="14" y="234"/>
                    </a:lnTo>
                    <a:lnTo>
                      <a:pt x="12" y="23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6" y="198"/>
                    </a:lnTo>
                    <a:lnTo>
                      <a:pt x="2" y="19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" y="143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8" y="129"/>
                    </a:lnTo>
                    <a:lnTo>
                      <a:pt x="12" y="103"/>
                    </a:lnTo>
                    <a:lnTo>
                      <a:pt x="14" y="99"/>
                    </a:lnTo>
                    <a:lnTo>
                      <a:pt x="14" y="99"/>
                    </a:lnTo>
                    <a:lnTo>
                      <a:pt x="22" y="83"/>
                    </a:lnTo>
                    <a:lnTo>
                      <a:pt x="32" y="69"/>
                    </a:lnTo>
                    <a:lnTo>
                      <a:pt x="36" y="63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73" y="69"/>
                    </a:lnTo>
                    <a:lnTo>
                      <a:pt x="63" y="36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83" y="22"/>
                    </a:lnTo>
                    <a:lnTo>
                      <a:pt x="99" y="14"/>
                    </a:lnTo>
                    <a:lnTo>
                      <a:pt x="103" y="12"/>
                    </a:lnTo>
                    <a:lnTo>
                      <a:pt x="129" y="38"/>
                    </a:lnTo>
                    <a:lnTo>
                      <a:pt x="129" y="38"/>
                    </a:lnTo>
                    <a:lnTo>
                      <a:pt x="135" y="36"/>
                    </a:lnTo>
                    <a:lnTo>
                      <a:pt x="143" y="2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67" y="0"/>
                    </a:lnTo>
                    <a:lnTo>
                      <a:pt x="184" y="0"/>
                    </a:lnTo>
                    <a:lnTo>
                      <a:pt x="190" y="2"/>
                    </a:lnTo>
                    <a:lnTo>
                      <a:pt x="198" y="36"/>
                    </a:lnTo>
                    <a:lnTo>
                      <a:pt x="198" y="36"/>
                    </a:lnTo>
                    <a:lnTo>
                      <a:pt x="204" y="38"/>
                    </a:lnTo>
                    <a:lnTo>
                      <a:pt x="230" y="12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50" y="22"/>
                    </a:lnTo>
                    <a:lnTo>
                      <a:pt x="264" y="32"/>
                    </a:lnTo>
                    <a:lnTo>
                      <a:pt x="270" y="36"/>
                    </a:lnTo>
                    <a:lnTo>
                      <a:pt x="260" y="69"/>
                    </a:lnTo>
                    <a:lnTo>
                      <a:pt x="260" y="69"/>
                    </a:lnTo>
                    <a:lnTo>
                      <a:pt x="264" y="73"/>
                    </a:lnTo>
                    <a:lnTo>
                      <a:pt x="298" y="63"/>
                    </a:lnTo>
                    <a:lnTo>
                      <a:pt x="302" y="69"/>
                    </a:lnTo>
                    <a:lnTo>
                      <a:pt x="302" y="69"/>
                    </a:lnTo>
                    <a:lnTo>
                      <a:pt x="311" y="83"/>
                    </a:lnTo>
                    <a:lnTo>
                      <a:pt x="319" y="99"/>
                    </a:lnTo>
                    <a:lnTo>
                      <a:pt x="321" y="103"/>
                    </a:lnTo>
                    <a:lnTo>
                      <a:pt x="296" y="129"/>
                    </a:lnTo>
                    <a:lnTo>
                      <a:pt x="296" y="129"/>
                    </a:lnTo>
                    <a:lnTo>
                      <a:pt x="298" y="135"/>
                    </a:lnTo>
                    <a:lnTo>
                      <a:pt x="331" y="143"/>
                    </a:lnTo>
                    <a:lnTo>
                      <a:pt x="333" y="149"/>
                    </a:lnTo>
                    <a:lnTo>
                      <a:pt x="333" y="149"/>
                    </a:lnTo>
                    <a:lnTo>
                      <a:pt x="333" y="167"/>
                    </a:lnTo>
                    <a:lnTo>
                      <a:pt x="333" y="167"/>
                    </a:lnTo>
                    <a:lnTo>
                      <a:pt x="333" y="184"/>
                    </a:lnTo>
                    <a:lnTo>
                      <a:pt x="331" y="190"/>
                    </a:lnTo>
                    <a:lnTo>
                      <a:pt x="298" y="198"/>
                    </a:lnTo>
                    <a:lnTo>
                      <a:pt x="298" y="198"/>
                    </a:lnTo>
                    <a:lnTo>
                      <a:pt x="296" y="204"/>
                    </a:lnTo>
                    <a:lnTo>
                      <a:pt x="321" y="230"/>
                    </a:lnTo>
                    <a:lnTo>
                      <a:pt x="319" y="234"/>
                    </a:lnTo>
                    <a:lnTo>
                      <a:pt x="319" y="234"/>
                    </a:lnTo>
                    <a:lnTo>
                      <a:pt x="311" y="250"/>
                    </a:lnTo>
                    <a:lnTo>
                      <a:pt x="302" y="264"/>
                    </a:lnTo>
                    <a:lnTo>
                      <a:pt x="298" y="270"/>
                    </a:lnTo>
                    <a:lnTo>
                      <a:pt x="264" y="260"/>
                    </a:lnTo>
                    <a:lnTo>
                      <a:pt x="264" y="260"/>
                    </a:lnTo>
                    <a:lnTo>
                      <a:pt x="260" y="264"/>
                    </a:lnTo>
                    <a:lnTo>
                      <a:pt x="270" y="298"/>
                    </a:lnTo>
                    <a:lnTo>
                      <a:pt x="264" y="302"/>
                    </a:lnTo>
                    <a:lnTo>
                      <a:pt x="264" y="302"/>
                    </a:lnTo>
                    <a:lnTo>
                      <a:pt x="250" y="311"/>
                    </a:lnTo>
                    <a:lnTo>
                      <a:pt x="234" y="319"/>
                    </a:lnTo>
                    <a:lnTo>
                      <a:pt x="230" y="321"/>
                    </a:lnTo>
                    <a:lnTo>
                      <a:pt x="204" y="296"/>
                    </a:lnTo>
                    <a:lnTo>
                      <a:pt x="204" y="296"/>
                    </a:lnTo>
                    <a:lnTo>
                      <a:pt x="198" y="298"/>
                    </a:lnTo>
                    <a:lnTo>
                      <a:pt x="190" y="331"/>
                    </a:lnTo>
                    <a:lnTo>
                      <a:pt x="184" y="333"/>
                    </a:lnTo>
                    <a:lnTo>
                      <a:pt x="184" y="333"/>
                    </a:lnTo>
                    <a:lnTo>
                      <a:pt x="167" y="333"/>
                    </a:lnTo>
                    <a:lnTo>
                      <a:pt x="167" y="333"/>
                    </a:lnTo>
                    <a:close/>
                    <a:moveTo>
                      <a:pt x="157" y="317"/>
                    </a:moveTo>
                    <a:lnTo>
                      <a:pt x="157" y="317"/>
                    </a:lnTo>
                    <a:lnTo>
                      <a:pt x="176" y="317"/>
                    </a:lnTo>
                    <a:lnTo>
                      <a:pt x="184" y="284"/>
                    </a:lnTo>
                    <a:lnTo>
                      <a:pt x="190" y="284"/>
                    </a:lnTo>
                    <a:lnTo>
                      <a:pt x="190" y="284"/>
                    </a:lnTo>
                    <a:lnTo>
                      <a:pt x="204" y="280"/>
                    </a:lnTo>
                    <a:lnTo>
                      <a:pt x="210" y="278"/>
                    </a:lnTo>
                    <a:lnTo>
                      <a:pt x="232" y="302"/>
                    </a:lnTo>
                    <a:lnTo>
                      <a:pt x="232" y="302"/>
                    </a:lnTo>
                    <a:lnTo>
                      <a:pt x="250" y="292"/>
                    </a:lnTo>
                    <a:lnTo>
                      <a:pt x="242" y="260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56" y="246"/>
                    </a:lnTo>
                    <a:lnTo>
                      <a:pt x="260" y="242"/>
                    </a:lnTo>
                    <a:lnTo>
                      <a:pt x="292" y="250"/>
                    </a:lnTo>
                    <a:lnTo>
                      <a:pt x="292" y="250"/>
                    </a:lnTo>
                    <a:lnTo>
                      <a:pt x="302" y="232"/>
                    </a:lnTo>
                    <a:lnTo>
                      <a:pt x="278" y="210"/>
                    </a:lnTo>
                    <a:lnTo>
                      <a:pt x="280" y="204"/>
                    </a:lnTo>
                    <a:lnTo>
                      <a:pt x="280" y="204"/>
                    </a:lnTo>
                    <a:lnTo>
                      <a:pt x="284" y="190"/>
                    </a:lnTo>
                    <a:lnTo>
                      <a:pt x="284" y="184"/>
                    </a:lnTo>
                    <a:lnTo>
                      <a:pt x="317" y="177"/>
                    </a:lnTo>
                    <a:lnTo>
                      <a:pt x="317" y="177"/>
                    </a:lnTo>
                    <a:lnTo>
                      <a:pt x="317" y="167"/>
                    </a:lnTo>
                    <a:lnTo>
                      <a:pt x="317" y="167"/>
                    </a:lnTo>
                    <a:lnTo>
                      <a:pt x="317" y="157"/>
                    </a:lnTo>
                    <a:lnTo>
                      <a:pt x="284" y="149"/>
                    </a:lnTo>
                    <a:lnTo>
                      <a:pt x="284" y="143"/>
                    </a:lnTo>
                    <a:lnTo>
                      <a:pt x="284" y="143"/>
                    </a:lnTo>
                    <a:lnTo>
                      <a:pt x="280" y="129"/>
                    </a:lnTo>
                    <a:lnTo>
                      <a:pt x="278" y="123"/>
                    </a:lnTo>
                    <a:lnTo>
                      <a:pt x="302" y="101"/>
                    </a:lnTo>
                    <a:lnTo>
                      <a:pt x="302" y="101"/>
                    </a:lnTo>
                    <a:lnTo>
                      <a:pt x="292" y="83"/>
                    </a:lnTo>
                    <a:lnTo>
                      <a:pt x="260" y="91"/>
                    </a:lnTo>
                    <a:lnTo>
                      <a:pt x="256" y="87"/>
                    </a:lnTo>
                    <a:lnTo>
                      <a:pt x="256" y="87"/>
                    </a:lnTo>
                    <a:lnTo>
                      <a:pt x="246" y="77"/>
                    </a:lnTo>
                    <a:lnTo>
                      <a:pt x="242" y="73"/>
                    </a:lnTo>
                    <a:lnTo>
                      <a:pt x="250" y="42"/>
                    </a:lnTo>
                    <a:lnTo>
                      <a:pt x="250" y="42"/>
                    </a:lnTo>
                    <a:lnTo>
                      <a:pt x="232" y="32"/>
                    </a:lnTo>
                    <a:lnTo>
                      <a:pt x="210" y="55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190" y="49"/>
                    </a:lnTo>
                    <a:lnTo>
                      <a:pt x="184" y="49"/>
                    </a:lnTo>
                    <a:lnTo>
                      <a:pt x="176" y="16"/>
                    </a:lnTo>
                    <a:lnTo>
                      <a:pt x="176" y="16"/>
                    </a:lnTo>
                    <a:lnTo>
                      <a:pt x="157" y="16"/>
                    </a:lnTo>
                    <a:lnTo>
                      <a:pt x="149" y="49"/>
                    </a:lnTo>
                    <a:lnTo>
                      <a:pt x="143" y="49"/>
                    </a:lnTo>
                    <a:lnTo>
                      <a:pt x="143" y="49"/>
                    </a:lnTo>
                    <a:lnTo>
                      <a:pt x="129" y="53"/>
                    </a:lnTo>
                    <a:lnTo>
                      <a:pt x="123" y="55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83" y="42"/>
                    </a:lnTo>
                    <a:lnTo>
                      <a:pt x="91" y="73"/>
                    </a:lnTo>
                    <a:lnTo>
                      <a:pt x="87" y="77"/>
                    </a:lnTo>
                    <a:lnTo>
                      <a:pt x="87" y="77"/>
                    </a:lnTo>
                    <a:lnTo>
                      <a:pt x="77" y="87"/>
                    </a:lnTo>
                    <a:lnTo>
                      <a:pt x="73" y="91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32" y="101"/>
                    </a:lnTo>
                    <a:lnTo>
                      <a:pt x="55" y="123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16" y="157"/>
                    </a:lnTo>
                    <a:lnTo>
                      <a:pt x="16" y="157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6" y="177"/>
                    </a:lnTo>
                    <a:lnTo>
                      <a:pt x="49" y="184"/>
                    </a:lnTo>
                    <a:lnTo>
                      <a:pt x="49" y="190"/>
                    </a:lnTo>
                    <a:lnTo>
                      <a:pt x="49" y="190"/>
                    </a:lnTo>
                    <a:lnTo>
                      <a:pt x="53" y="204"/>
                    </a:lnTo>
                    <a:lnTo>
                      <a:pt x="55" y="210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42" y="250"/>
                    </a:lnTo>
                    <a:lnTo>
                      <a:pt x="73" y="242"/>
                    </a:lnTo>
                    <a:lnTo>
                      <a:pt x="77" y="246"/>
                    </a:lnTo>
                    <a:lnTo>
                      <a:pt x="77" y="246"/>
                    </a:lnTo>
                    <a:lnTo>
                      <a:pt x="87" y="256"/>
                    </a:lnTo>
                    <a:lnTo>
                      <a:pt x="91" y="260"/>
                    </a:lnTo>
                    <a:lnTo>
                      <a:pt x="83" y="292"/>
                    </a:lnTo>
                    <a:lnTo>
                      <a:pt x="83" y="292"/>
                    </a:lnTo>
                    <a:lnTo>
                      <a:pt x="101" y="302"/>
                    </a:lnTo>
                    <a:lnTo>
                      <a:pt x="123" y="278"/>
                    </a:lnTo>
                    <a:lnTo>
                      <a:pt x="129" y="280"/>
                    </a:lnTo>
                    <a:lnTo>
                      <a:pt x="129" y="280"/>
                    </a:lnTo>
                    <a:lnTo>
                      <a:pt x="143" y="284"/>
                    </a:lnTo>
                    <a:lnTo>
                      <a:pt x="149" y="284"/>
                    </a:lnTo>
                    <a:lnTo>
                      <a:pt x="157" y="3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" name="Freeform 388"/>
              <p:cNvSpPr>
                <a:spLocks noEditPoints="1"/>
              </p:cNvSpPr>
              <p:nvPr/>
            </p:nvSpPr>
            <p:spPr bwMode="auto">
              <a:xfrm>
                <a:off x="914401" y="2103439"/>
                <a:ext cx="303213" cy="303213"/>
              </a:xfrm>
              <a:custGeom>
                <a:avLst/>
                <a:gdLst>
                  <a:gd name="T0" fmla="*/ 96 w 191"/>
                  <a:gd name="T1" fmla="*/ 191 h 191"/>
                  <a:gd name="T2" fmla="*/ 58 w 191"/>
                  <a:gd name="T3" fmla="*/ 183 h 191"/>
                  <a:gd name="T4" fmla="*/ 28 w 191"/>
                  <a:gd name="T5" fmla="*/ 163 h 191"/>
                  <a:gd name="T6" fmla="*/ 8 w 191"/>
                  <a:gd name="T7" fmla="*/ 133 h 191"/>
                  <a:gd name="T8" fmla="*/ 0 w 191"/>
                  <a:gd name="T9" fmla="*/ 96 h 191"/>
                  <a:gd name="T10" fmla="*/ 2 w 191"/>
                  <a:gd name="T11" fmla="*/ 76 h 191"/>
                  <a:gd name="T12" fmla="*/ 16 w 191"/>
                  <a:gd name="T13" fmla="*/ 42 h 191"/>
                  <a:gd name="T14" fmla="*/ 42 w 191"/>
                  <a:gd name="T15" fmla="*/ 16 h 191"/>
                  <a:gd name="T16" fmla="*/ 76 w 191"/>
                  <a:gd name="T17" fmla="*/ 2 h 191"/>
                  <a:gd name="T18" fmla="*/ 96 w 191"/>
                  <a:gd name="T19" fmla="*/ 0 h 191"/>
                  <a:gd name="T20" fmla="*/ 133 w 191"/>
                  <a:gd name="T21" fmla="*/ 8 h 191"/>
                  <a:gd name="T22" fmla="*/ 163 w 191"/>
                  <a:gd name="T23" fmla="*/ 28 h 191"/>
                  <a:gd name="T24" fmla="*/ 183 w 191"/>
                  <a:gd name="T25" fmla="*/ 58 h 191"/>
                  <a:gd name="T26" fmla="*/ 191 w 191"/>
                  <a:gd name="T27" fmla="*/ 96 h 191"/>
                  <a:gd name="T28" fmla="*/ 189 w 191"/>
                  <a:gd name="T29" fmla="*/ 115 h 191"/>
                  <a:gd name="T30" fmla="*/ 175 w 191"/>
                  <a:gd name="T31" fmla="*/ 149 h 191"/>
                  <a:gd name="T32" fmla="*/ 149 w 191"/>
                  <a:gd name="T33" fmla="*/ 175 h 191"/>
                  <a:gd name="T34" fmla="*/ 115 w 191"/>
                  <a:gd name="T35" fmla="*/ 189 h 191"/>
                  <a:gd name="T36" fmla="*/ 96 w 191"/>
                  <a:gd name="T37" fmla="*/ 191 h 191"/>
                  <a:gd name="T38" fmla="*/ 96 w 191"/>
                  <a:gd name="T39" fmla="*/ 16 h 191"/>
                  <a:gd name="T40" fmla="*/ 64 w 191"/>
                  <a:gd name="T41" fmla="*/ 22 h 191"/>
                  <a:gd name="T42" fmla="*/ 40 w 191"/>
                  <a:gd name="T43" fmla="*/ 40 h 191"/>
                  <a:gd name="T44" fmla="*/ 22 w 191"/>
                  <a:gd name="T45" fmla="*/ 64 h 191"/>
                  <a:gd name="T46" fmla="*/ 16 w 191"/>
                  <a:gd name="T47" fmla="*/ 96 h 191"/>
                  <a:gd name="T48" fmla="*/ 18 w 191"/>
                  <a:gd name="T49" fmla="*/ 111 h 191"/>
                  <a:gd name="T50" fmla="*/ 30 w 191"/>
                  <a:gd name="T51" fmla="*/ 139 h 191"/>
                  <a:gd name="T52" fmla="*/ 52 w 191"/>
                  <a:gd name="T53" fmla="*/ 161 h 191"/>
                  <a:gd name="T54" fmla="*/ 80 w 191"/>
                  <a:gd name="T55" fmla="*/ 173 h 191"/>
                  <a:gd name="T56" fmla="*/ 96 w 191"/>
                  <a:gd name="T57" fmla="*/ 175 h 191"/>
                  <a:gd name="T58" fmla="*/ 127 w 191"/>
                  <a:gd name="T59" fmla="*/ 169 h 191"/>
                  <a:gd name="T60" fmla="*/ 151 w 191"/>
                  <a:gd name="T61" fmla="*/ 151 h 191"/>
                  <a:gd name="T62" fmla="*/ 169 w 191"/>
                  <a:gd name="T63" fmla="*/ 127 h 191"/>
                  <a:gd name="T64" fmla="*/ 175 w 191"/>
                  <a:gd name="T65" fmla="*/ 96 h 191"/>
                  <a:gd name="T66" fmla="*/ 173 w 191"/>
                  <a:gd name="T67" fmla="*/ 80 h 191"/>
                  <a:gd name="T68" fmla="*/ 161 w 191"/>
                  <a:gd name="T69" fmla="*/ 52 h 191"/>
                  <a:gd name="T70" fmla="*/ 139 w 191"/>
                  <a:gd name="T71" fmla="*/ 30 h 191"/>
                  <a:gd name="T72" fmla="*/ 111 w 191"/>
                  <a:gd name="T73" fmla="*/ 18 h 191"/>
                  <a:gd name="T74" fmla="*/ 96 w 191"/>
                  <a:gd name="T75" fmla="*/ 1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1" h="191">
                    <a:moveTo>
                      <a:pt x="96" y="191"/>
                    </a:moveTo>
                    <a:lnTo>
                      <a:pt x="96" y="191"/>
                    </a:lnTo>
                    <a:lnTo>
                      <a:pt x="76" y="189"/>
                    </a:lnTo>
                    <a:lnTo>
                      <a:pt x="58" y="183"/>
                    </a:lnTo>
                    <a:lnTo>
                      <a:pt x="42" y="175"/>
                    </a:lnTo>
                    <a:lnTo>
                      <a:pt x="28" y="163"/>
                    </a:lnTo>
                    <a:lnTo>
                      <a:pt x="16" y="149"/>
                    </a:lnTo>
                    <a:lnTo>
                      <a:pt x="8" y="133"/>
                    </a:lnTo>
                    <a:lnTo>
                      <a:pt x="2" y="115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33" y="8"/>
                    </a:lnTo>
                    <a:lnTo>
                      <a:pt x="149" y="16"/>
                    </a:lnTo>
                    <a:lnTo>
                      <a:pt x="163" y="28"/>
                    </a:lnTo>
                    <a:lnTo>
                      <a:pt x="175" y="42"/>
                    </a:lnTo>
                    <a:lnTo>
                      <a:pt x="183" y="58"/>
                    </a:lnTo>
                    <a:lnTo>
                      <a:pt x="189" y="76"/>
                    </a:lnTo>
                    <a:lnTo>
                      <a:pt x="191" y="96"/>
                    </a:lnTo>
                    <a:lnTo>
                      <a:pt x="191" y="96"/>
                    </a:lnTo>
                    <a:lnTo>
                      <a:pt x="189" y="115"/>
                    </a:lnTo>
                    <a:lnTo>
                      <a:pt x="183" y="133"/>
                    </a:lnTo>
                    <a:lnTo>
                      <a:pt x="175" y="149"/>
                    </a:lnTo>
                    <a:lnTo>
                      <a:pt x="163" y="163"/>
                    </a:lnTo>
                    <a:lnTo>
                      <a:pt x="149" y="175"/>
                    </a:lnTo>
                    <a:lnTo>
                      <a:pt x="133" y="183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96" y="191"/>
                    </a:lnTo>
                    <a:close/>
                    <a:moveTo>
                      <a:pt x="96" y="16"/>
                    </a:moveTo>
                    <a:lnTo>
                      <a:pt x="96" y="16"/>
                    </a:lnTo>
                    <a:lnTo>
                      <a:pt x="80" y="18"/>
                    </a:lnTo>
                    <a:lnTo>
                      <a:pt x="64" y="22"/>
                    </a:lnTo>
                    <a:lnTo>
                      <a:pt x="52" y="30"/>
                    </a:lnTo>
                    <a:lnTo>
                      <a:pt x="40" y="40"/>
                    </a:lnTo>
                    <a:lnTo>
                      <a:pt x="30" y="52"/>
                    </a:lnTo>
                    <a:lnTo>
                      <a:pt x="22" y="64"/>
                    </a:lnTo>
                    <a:lnTo>
                      <a:pt x="18" y="80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18" y="111"/>
                    </a:lnTo>
                    <a:lnTo>
                      <a:pt x="22" y="127"/>
                    </a:lnTo>
                    <a:lnTo>
                      <a:pt x="30" y="139"/>
                    </a:lnTo>
                    <a:lnTo>
                      <a:pt x="40" y="151"/>
                    </a:lnTo>
                    <a:lnTo>
                      <a:pt x="52" y="161"/>
                    </a:lnTo>
                    <a:lnTo>
                      <a:pt x="64" y="169"/>
                    </a:lnTo>
                    <a:lnTo>
                      <a:pt x="80" y="173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111" y="173"/>
                    </a:lnTo>
                    <a:lnTo>
                      <a:pt x="127" y="169"/>
                    </a:lnTo>
                    <a:lnTo>
                      <a:pt x="139" y="161"/>
                    </a:lnTo>
                    <a:lnTo>
                      <a:pt x="151" y="151"/>
                    </a:lnTo>
                    <a:lnTo>
                      <a:pt x="161" y="139"/>
                    </a:lnTo>
                    <a:lnTo>
                      <a:pt x="169" y="127"/>
                    </a:lnTo>
                    <a:lnTo>
                      <a:pt x="173" y="111"/>
                    </a:lnTo>
                    <a:lnTo>
                      <a:pt x="175" y="96"/>
                    </a:lnTo>
                    <a:lnTo>
                      <a:pt x="175" y="96"/>
                    </a:lnTo>
                    <a:lnTo>
                      <a:pt x="173" y="80"/>
                    </a:lnTo>
                    <a:lnTo>
                      <a:pt x="169" y="64"/>
                    </a:lnTo>
                    <a:lnTo>
                      <a:pt x="161" y="52"/>
                    </a:lnTo>
                    <a:lnTo>
                      <a:pt x="151" y="40"/>
                    </a:lnTo>
                    <a:lnTo>
                      <a:pt x="139" y="30"/>
                    </a:lnTo>
                    <a:lnTo>
                      <a:pt x="127" y="22"/>
                    </a:lnTo>
                    <a:lnTo>
                      <a:pt x="111" y="18"/>
                    </a:lnTo>
                    <a:lnTo>
                      <a:pt x="96" y="16"/>
                    </a:lnTo>
                    <a:lnTo>
                      <a:pt x="9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" name="Freeform 389"/>
              <p:cNvSpPr>
                <a:spLocks noEditPoints="1"/>
              </p:cNvSpPr>
              <p:nvPr/>
            </p:nvSpPr>
            <p:spPr bwMode="auto">
              <a:xfrm>
                <a:off x="965201" y="2154239"/>
                <a:ext cx="201613" cy="201613"/>
              </a:xfrm>
              <a:custGeom>
                <a:avLst/>
                <a:gdLst>
                  <a:gd name="T0" fmla="*/ 64 w 127"/>
                  <a:gd name="T1" fmla="*/ 127 h 127"/>
                  <a:gd name="T2" fmla="*/ 40 w 127"/>
                  <a:gd name="T3" fmla="*/ 121 h 127"/>
                  <a:gd name="T4" fmla="*/ 18 w 127"/>
                  <a:gd name="T5" fmla="*/ 109 h 127"/>
                  <a:gd name="T6" fmla="*/ 6 w 127"/>
                  <a:gd name="T7" fmla="*/ 87 h 127"/>
                  <a:gd name="T8" fmla="*/ 0 w 127"/>
                  <a:gd name="T9" fmla="*/ 64 h 127"/>
                  <a:gd name="T10" fmla="*/ 2 w 127"/>
                  <a:gd name="T11" fmla="*/ 52 h 127"/>
                  <a:gd name="T12" fmla="*/ 10 w 127"/>
                  <a:gd name="T13" fmla="*/ 28 h 127"/>
                  <a:gd name="T14" fmla="*/ 28 w 127"/>
                  <a:gd name="T15" fmla="*/ 10 h 127"/>
                  <a:gd name="T16" fmla="*/ 52 w 127"/>
                  <a:gd name="T17" fmla="*/ 2 h 127"/>
                  <a:gd name="T18" fmla="*/ 64 w 127"/>
                  <a:gd name="T19" fmla="*/ 0 h 127"/>
                  <a:gd name="T20" fmla="*/ 87 w 127"/>
                  <a:gd name="T21" fmla="*/ 6 h 127"/>
                  <a:gd name="T22" fmla="*/ 109 w 127"/>
                  <a:gd name="T23" fmla="*/ 18 h 127"/>
                  <a:gd name="T24" fmla="*/ 121 w 127"/>
                  <a:gd name="T25" fmla="*/ 40 h 127"/>
                  <a:gd name="T26" fmla="*/ 127 w 127"/>
                  <a:gd name="T27" fmla="*/ 64 h 127"/>
                  <a:gd name="T28" fmla="*/ 125 w 127"/>
                  <a:gd name="T29" fmla="*/ 75 h 127"/>
                  <a:gd name="T30" fmla="*/ 117 w 127"/>
                  <a:gd name="T31" fmla="*/ 99 h 127"/>
                  <a:gd name="T32" fmla="*/ 99 w 127"/>
                  <a:gd name="T33" fmla="*/ 117 h 127"/>
                  <a:gd name="T34" fmla="*/ 75 w 127"/>
                  <a:gd name="T35" fmla="*/ 125 h 127"/>
                  <a:gd name="T36" fmla="*/ 64 w 127"/>
                  <a:gd name="T37" fmla="*/ 127 h 127"/>
                  <a:gd name="T38" fmla="*/ 64 w 127"/>
                  <a:gd name="T39" fmla="*/ 16 h 127"/>
                  <a:gd name="T40" fmla="*/ 46 w 127"/>
                  <a:gd name="T41" fmla="*/ 20 h 127"/>
                  <a:gd name="T42" fmla="*/ 30 w 127"/>
                  <a:gd name="T43" fmla="*/ 30 h 127"/>
                  <a:gd name="T44" fmla="*/ 20 w 127"/>
                  <a:gd name="T45" fmla="*/ 46 h 127"/>
                  <a:gd name="T46" fmla="*/ 16 w 127"/>
                  <a:gd name="T47" fmla="*/ 64 h 127"/>
                  <a:gd name="T48" fmla="*/ 16 w 127"/>
                  <a:gd name="T49" fmla="*/ 74 h 127"/>
                  <a:gd name="T50" fmla="*/ 24 w 127"/>
                  <a:gd name="T51" fmla="*/ 89 h 127"/>
                  <a:gd name="T52" fmla="*/ 38 w 127"/>
                  <a:gd name="T53" fmla="*/ 103 h 127"/>
                  <a:gd name="T54" fmla="*/ 54 w 127"/>
                  <a:gd name="T55" fmla="*/ 111 h 127"/>
                  <a:gd name="T56" fmla="*/ 64 w 127"/>
                  <a:gd name="T57" fmla="*/ 111 h 127"/>
                  <a:gd name="T58" fmla="*/ 81 w 127"/>
                  <a:gd name="T59" fmla="*/ 107 h 127"/>
                  <a:gd name="T60" fmla="*/ 97 w 127"/>
                  <a:gd name="T61" fmla="*/ 97 h 127"/>
                  <a:gd name="T62" fmla="*/ 107 w 127"/>
                  <a:gd name="T63" fmla="*/ 81 h 127"/>
                  <a:gd name="T64" fmla="*/ 111 w 127"/>
                  <a:gd name="T65" fmla="*/ 64 h 127"/>
                  <a:gd name="T66" fmla="*/ 111 w 127"/>
                  <a:gd name="T67" fmla="*/ 54 h 127"/>
                  <a:gd name="T68" fmla="*/ 103 w 127"/>
                  <a:gd name="T69" fmla="*/ 38 h 127"/>
                  <a:gd name="T70" fmla="*/ 89 w 127"/>
                  <a:gd name="T71" fmla="*/ 24 h 127"/>
                  <a:gd name="T72" fmla="*/ 73 w 127"/>
                  <a:gd name="T73" fmla="*/ 16 h 127"/>
                  <a:gd name="T74" fmla="*/ 64 w 127"/>
                  <a:gd name="T75" fmla="*/ 1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127">
                    <a:moveTo>
                      <a:pt x="64" y="127"/>
                    </a:moveTo>
                    <a:lnTo>
                      <a:pt x="64" y="127"/>
                    </a:lnTo>
                    <a:lnTo>
                      <a:pt x="52" y="125"/>
                    </a:lnTo>
                    <a:lnTo>
                      <a:pt x="40" y="121"/>
                    </a:lnTo>
                    <a:lnTo>
                      <a:pt x="28" y="117"/>
                    </a:lnTo>
                    <a:lnTo>
                      <a:pt x="18" y="109"/>
                    </a:lnTo>
                    <a:lnTo>
                      <a:pt x="10" y="99"/>
                    </a:lnTo>
                    <a:lnTo>
                      <a:pt x="6" y="87"/>
                    </a:lnTo>
                    <a:lnTo>
                      <a:pt x="2" y="7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2"/>
                    </a:lnTo>
                    <a:lnTo>
                      <a:pt x="6" y="40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40" y="6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5" y="2"/>
                    </a:lnTo>
                    <a:lnTo>
                      <a:pt x="87" y="6"/>
                    </a:lnTo>
                    <a:lnTo>
                      <a:pt x="99" y="10"/>
                    </a:lnTo>
                    <a:lnTo>
                      <a:pt x="109" y="18"/>
                    </a:lnTo>
                    <a:lnTo>
                      <a:pt x="117" y="28"/>
                    </a:lnTo>
                    <a:lnTo>
                      <a:pt x="121" y="40"/>
                    </a:lnTo>
                    <a:lnTo>
                      <a:pt x="125" y="52"/>
                    </a:lnTo>
                    <a:lnTo>
                      <a:pt x="127" y="64"/>
                    </a:lnTo>
                    <a:lnTo>
                      <a:pt x="127" y="64"/>
                    </a:lnTo>
                    <a:lnTo>
                      <a:pt x="125" y="75"/>
                    </a:lnTo>
                    <a:lnTo>
                      <a:pt x="121" y="87"/>
                    </a:lnTo>
                    <a:lnTo>
                      <a:pt x="117" y="99"/>
                    </a:lnTo>
                    <a:lnTo>
                      <a:pt x="109" y="109"/>
                    </a:lnTo>
                    <a:lnTo>
                      <a:pt x="99" y="117"/>
                    </a:lnTo>
                    <a:lnTo>
                      <a:pt x="87" y="121"/>
                    </a:lnTo>
                    <a:lnTo>
                      <a:pt x="75" y="125"/>
                    </a:lnTo>
                    <a:lnTo>
                      <a:pt x="64" y="127"/>
                    </a:lnTo>
                    <a:lnTo>
                      <a:pt x="64" y="127"/>
                    </a:lnTo>
                    <a:close/>
                    <a:moveTo>
                      <a:pt x="64" y="16"/>
                    </a:moveTo>
                    <a:lnTo>
                      <a:pt x="64" y="16"/>
                    </a:lnTo>
                    <a:lnTo>
                      <a:pt x="54" y="16"/>
                    </a:lnTo>
                    <a:lnTo>
                      <a:pt x="46" y="20"/>
                    </a:lnTo>
                    <a:lnTo>
                      <a:pt x="38" y="24"/>
                    </a:lnTo>
                    <a:lnTo>
                      <a:pt x="30" y="30"/>
                    </a:lnTo>
                    <a:lnTo>
                      <a:pt x="24" y="38"/>
                    </a:lnTo>
                    <a:lnTo>
                      <a:pt x="20" y="46"/>
                    </a:lnTo>
                    <a:lnTo>
                      <a:pt x="16" y="5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74"/>
                    </a:lnTo>
                    <a:lnTo>
                      <a:pt x="20" y="81"/>
                    </a:lnTo>
                    <a:lnTo>
                      <a:pt x="24" y="89"/>
                    </a:lnTo>
                    <a:lnTo>
                      <a:pt x="30" y="97"/>
                    </a:lnTo>
                    <a:lnTo>
                      <a:pt x="38" y="103"/>
                    </a:lnTo>
                    <a:lnTo>
                      <a:pt x="46" y="107"/>
                    </a:lnTo>
                    <a:lnTo>
                      <a:pt x="54" y="111"/>
                    </a:lnTo>
                    <a:lnTo>
                      <a:pt x="64" y="111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81" y="107"/>
                    </a:lnTo>
                    <a:lnTo>
                      <a:pt x="89" y="103"/>
                    </a:lnTo>
                    <a:lnTo>
                      <a:pt x="97" y="97"/>
                    </a:lnTo>
                    <a:lnTo>
                      <a:pt x="103" y="89"/>
                    </a:lnTo>
                    <a:lnTo>
                      <a:pt x="107" y="81"/>
                    </a:lnTo>
                    <a:lnTo>
                      <a:pt x="111" y="7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1" y="54"/>
                    </a:lnTo>
                    <a:lnTo>
                      <a:pt x="107" y="46"/>
                    </a:lnTo>
                    <a:lnTo>
                      <a:pt x="103" y="38"/>
                    </a:lnTo>
                    <a:lnTo>
                      <a:pt x="97" y="30"/>
                    </a:lnTo>
                    <a:lnTo>
                      <a:pt x="89" y="24"/>
                    </a:lnTo>
                    <a:lnTo>
                      <a:pt x="81" y="20"/>
                    </a:lnTo>
                    <a:lnTo>
                      <a:pt x="73" y="16"/>
                    </a:lnTo>
                    <a:lnTo>
                      <a:pt x="64" y="16"/>
                    </a:lnTo>
                    <a:lnTo>
                      <a:pt x="6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60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dirty="0"/>
              <a:t>Expectations of Lenders/ PEs</a:t>
            </a:r>
          </a:p>
          <a:p>
            <a:pPr lvl="1"/>
            <a:r>
              <a:rPr lang="en-US" dirty="0"/>
              <a:t>Location</a:t>
            </a:r>
          </a:p>
          <a:p>
            <a:pPr lvl="2"/>
            <a:r>
              <a:rPr lang="en-US" dirty="0"/>
              <a:t>Tier I cities – PE/ Banks/ NBFCs</a:t>
            </a:r>
          </a:p>
          <a:p>
            <a:pPr lvl="2"/>
            <a:r>
              <a:rPr lang="en-US" dirty="0"/>
              <a:t>Tier II – Banks/ NBFCs</a:t>
            </a:r>
          </a:p>
          <a:p>
            <a:pPr lvl="1"/>
            <a:r>
              <a:rPr lang="en-US" dirty="0"/>
              <a:t>Project Delivery</a:t>
            </a:r>
          </a:p>
          <a:p>
            <a:pPr lvl="2"/>
            <a:r>
              <a:rPr lang="en-US" dirty="0"/>
              <a:t>Construction completed (In Square </a:t>
            </a:r>
            <a:r>
              <a:rPr lang="en-US" dirty="0" smtClean="0"/>
              <a:t>feet/ No. of projects delivered)</a:t>
            </a:r>
            <a:endParaRPr lang="en-US" dirty="0"/>
          </a:p>
          <a:p>
            <a:pPr marL="1077913" lvl="8" indent="-177800"/>
            <a:r>
              <a:rPr lang="en-US" dirty="0"/>
              <a:t>PE </a:t>
            </a:r>
            <a:r>
              <a:rPr lang="en-US" dirty="0" smtClean="0"/>
              <a:t>(Over Million(s) </a:t>
            </a:r>
            <a:r>
              <a:rPr lang="en-US" dirty="0"/>
              <a:t>sq </a:t>
            </a:r>
            <a:r>
              <a:rPr lang="en-US" dirty="0" err="1"/>
              <a:t>ft</a:t>
            </a:r>
            <a:r>
              <a:rPr lang="en-US" dirty="0"/>
              <a:t> </a:t>
            </a:r>
            <a:r>
              <a:rPr lang="en-US" dirty="0" smtClean="0"/>
              <a:t>preferred)</a:t>
            </a:r>
          </a:p>
          <a:p>
            <a:pPr marL="1077913" lvl="8" indent="-177800"/>
            <a:r>
              <a:rPr lang="en-US" dirty="0" smtClean="0"/>
              <a:t>NBFCs </a:t>
            </a:r>
            <a:r>
              <a:rPr lang="en-US" dirty="0"/>
              <a:t>(&gt;2/5 lacs sq ft &amp; linked to funding ticket size)</a:t>
            </a:r>
          </a:p>
          <a:p>
            <a:pPr lvl="2"/>
            <a:r>
              <a:rPr lang="en-US" dirty="0"/>
              <a:t>Number/ Type of projects</a:t>
            </a:r>
          </a:p>
          <a:p>
            <a:pPr lvl="1"/>
            <a:r>
              <a:rPr lang="en-US" dirty="0"/>
              <a:t>Construction timelines, delays, if any</a:t>
            </a:r>
          </a:p>
          <a:p>
            <a:pPr lvl="1"/>
            <a:r>
              <a:rPr lang="en-US" dirty="0"/>
              <a:t>Sales performance</a:t>
            </a:r>
          </a:p>
          <a:p>
            <a:pPr lvl="2"/>
            <a:r>
              <a:rPr lang="en-US" dirty="0"/>
              <a:t>Past projects- Sold/Unsold</a:t>
            </a:r>
          </a:p>
          <a:p>
            <a:pPr lvl="2"/>
            <a:r>
              <a:rPr lang="en-US" dirty="0"/>
              <a:t>Current projects – Sales velocity</a:t>
            </a:r>
          </a:p>
          <a:p>
            <a:pPr lvl="1"/>
            <a:r>
              <a:rPr lang="en-US" dirty="0"/>
              <a:t>Credit Profile</a:t>
            </a:r>
          </a:p>
          <a:p>
            <a:pPr lvl="2"/>
            <a:r>
              <a:rPr lang="en-US" dirty="0" smtClean="0"/>
              <a:t>Positive Credit </a:t>
            </a:r>
            <a:r>
              <a:rPr lang="en-US" dirty="0"/>
              <a:t>HISTORY </a:t>
            </a:r>
            <a:r>
              <a:rPr lang="en-US" dirty="0" smtClean="0"/>
              <a:t>preferred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Lenders Perspective</a:t>
            </a:r>
          </a:p>
        </p:txBody>
      </p:sp>
    </p:spTree>
    <p:extLst>
      <p:ext uri="{BB962C8B-B14F-4D97-AF65-F5344CB8AC3E}">
        <p14:creationId xmlns:p14="http://schemas.microsoft.com/office/powerpoint/2010/main" val="17771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2"/>
          </p:nvPr>
        </p:nvSpPr>
        <p:spPr/>
        <p:txBody>
          <a:bodyPr/>
          <a:lstStyle/>
          <a:p>
            <a:r>
              <a:rPr lang="en-US" dirty="0"/>
              <a:t>CF Process with </a:t>
            </a: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Illustrative CF Process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62455"/>
              </p:ext>
            </p:extLst>
          </p:nvPr>
        </p:nvGraphicFramePr>
        <p:xfrm>
          <a:off x="1340874" y="1942163"/>
          <a:ext cx="3657600" cy="4644828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19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Initial Study &amp; Question framework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Summary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Lender/ PE formats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marL="361950" lvl="1" indent="0"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Past project details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marL="361950" lvl="1" indent="0"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Ongoing project details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marL="361950" lvl="1" indent="0"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Land bank details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marL="361950" lvl="1" indent="0"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Existing loans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marL="361950" lvl="1" indent="0"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cost and cost incurred till date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marL="361950" lvl="1" indent="0"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Cash flow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marL="361950" lvl="1" indent="0"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Sales Details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marL="361950" lvl="1" indent="0"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Booking Position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marL="361950" lvl="1" indent="0"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Profitability statement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Sales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Team Meeting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Credit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Team Discussion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Credit Note (In respective format of FIs)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Legal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Valuation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report/ Technical report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Sanction letter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55596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Documentation</a:t>
                      </a: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Submit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all documents mentioned in Sanction Letter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Registered Mortgage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Disbursement</a:t>
                      </a:r>
                    </a:p>
                  </a:txBody>
                  <a:tcPr marL="180000" marR="180000" marT="7200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1052"/>
              </p:ext>
            </p:extLst>
          </p:nvPr>
        </p:nvGraphicFramePr>
        <p:xfrm>
          <a:off x="5803381" y="1942147"/>
          <a:ext cx="4068000" cy="4608005"/>
        </p:xfrm>
        <a:graphic>
          <a:graphicData uri="http://schemas.openxmlformats.org/drawingml/2006/table">
            <a:tbl>
              <a:tblPr/>
              <a:tblGrid>
                <a:gridCol w="4068000"/>
              </a:tblGrid>
              <a:tr h="19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Login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Documents (as applicable)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MOA/ AOA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Registered partnership Deed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List of shareholders and directors  on Company's letterhead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 certified Networth statement of all shareholders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Loan account statements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KYC 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9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Financials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Last 3 years Financials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Net worth certificate of promoters 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Last 3 years ITR of the Promoters 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Last 1 year Bank Statement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Technical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IOD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CC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Brochure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Building Plan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35166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Any other approvals from BMC, MCGM, &amp; other Govt Authorities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Legal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Property card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Land Title Documents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Land purchase agreement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Deed of Conveyance</a:t>
                      </a: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1837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Title report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000" marR="180000" marT="8574" marB="7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8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3239" y="678471"/>
            <a:ext cx="8022464" cy="366766"/>
          </a:xfrm>
        </p:spPr>
        <p:txBody>
          <a:bodyPr/>
          <a:lstStyle/>
          <a:p>
            <a:r>
              <a:rPr lang="en-GB" dirty="0" smtClean="0"/>
              <a:t>Contact Information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>
          <a:xfrm>
            <a:off x="4883523" y="2028828"/>
            <a:ext cx="3498477" cy="1368424"/>
          </a:xfrm>
        </p:spPr>
        <p:txBody>
          <a:bodyPr/>
          <a:lstStyle/>
          <a:p>
            <a:pPr lvl="1"/>
            <a:r>
              <a:rPr lang="en-GB" sz="1600" b="1" dirty="0" smtClean="0">
                <a:solidFill>
                  <a:srgbClr val="00AFD7"/>
                </a:solidFill>
              </a:rPr>
              <a:t>CA </a:t>
            </a:r>
            <a:r>
              <a:rPr lang="en-GB" sz="1600" b="1" dirty="0">
                <a:solidFill>
                  <a:srgbClr val="00AFD7"/>
                </a:solidFill>
              </a:rPr>
              <a:t>Aniket Bagve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Founder, Director</a:t>
            </a:r>
            <a:endParaRPr lang="en-GB" sz="1600" dirty="0">
              <a:solidFill>
                <a:srgbClr val="000000"/>
              </a:solidFill>
            </a:endParaRP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9819 585 018</a:t>
            </a:r>
            <a:endParaRPr lang="de-DE" sz="1600" b="0" dirty="0">
              <a:solidFill>
                <a:srgbClr val="000000"/>
              </a:solidFill>
            </a:endParaRPr>
          </a:p>
          <a:p>
            <a:pPr lvl="1"/>
            <a:r>
              <a:rPr lang="de-DE" sz="1600" dirty="0" smtClean="0">
                <a:solidFill>
                  <a:srgbClr val="000000"/>
                </a:solidFill>
                <a:hlinkClick r:id="rId7"/>
              </a:rPr>
              <a:t>aniket.bagve@mycapadvisor.com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endParaRPr lang="en-GB" sz="1600" b="0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>
          <a:xfrm>
            <a:off x="503246" y="5753100"/>
            <a:ext cx="5707053" cy="1106489"/>
          </a:xfrm>
        </p:spPr>
        <p:txBody>
          <a:bodyPr/>
          <a:lstStyle/>
          <a:p>
            <a:r>
              <a:rPr lang="en-GB" sz="1400" dirty="0">
                <a:solidFill>
                  <a:srgbClr val="000000"/>
                </a:solidFill>
              </a:rPr>
              <a:t>MyCap Advisor India Pvt Ltd</a:t>
            </a:r>
          </a:p>
          <a:p>
            <a:pPr lvl="1"/>
            <a:r>
              <a:rPr lang="en-GB" sz="1400" dirty="0" smtClean="0">
                <a:solidFill>
                  <a:srgbClr val="000000"/>
                </a:solidFill>
              </a:rPr>
              <a:t>A</a:t>
            </a:r>
            <a:r>
              <a:rPr lang="en-GB" sz="1400" dirty="0">
                <a:solidFill>
                  <a:srgbClr val="000000"/>
                </a:solidFill>
              </a:rPr>
              <a:t>-13, Universal, John Baptist Rd, Bandra (W), </a:t>
            </a:r>
            <a:r>
              <a:rPr lang="en-GB" sz="1400" dirty="0" smtClean="0">
                <a:solidFill>
                  <a:srgbClr val="000000"/>
                </a:solidFill>
              </a:rPr>
              <a:t>Mumbai </a:t>
            </a:r>
            <a:r>
              <a:rPr lang="en-GB" sz="1400" dirty="0">
                <a:solidFill>
                  <a:srgbClr val="000000"/>
                </a:solidFill>
              </a:rPr>
              <a:t>400 050</a:t>
            </a:r>
          </a:p>
          <a:p>
            <a:pPr lvl="1"/>
            <a:endParaRPr lang="en-GB" sz="1400" b="0" dirty="0">
              <a:solidFill>
                <a:srgbClr val="000000"/>
              </a:solidFill>
            </a:endParaRPr>
          </a:p>
          <a:p>
            <a:pPr lvl="1"/>
            <a:r>
              <a:rPr lang="en-GB" sz="1400" dirty="0">
                <a:solidFill>
                  <a:srgbClr val="000000"/>
                </a:solidFill>
                <a:hlinkClick r:id="rId8"/>
              </a:rPr>
              <a:t>www.mycapadvisor.com</a:t>
            </a:r>
            <a:endParaRPr lang="en-GB" sz="1400" dirty="0">
              <a:solidFill>
                <a:srgbClr val="000000"/>
              </a:solidFill>
            </a:endParaRPr>
          </a:p>
          <a:p>
            <a:pPr lvl="1"/>
            <a:endParaRPr lang="en-GB" sz="1400" b="0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 descr="thanks card 1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5" b="53307"/>
          <a:stretch/>
        </p:blipFill>
        <p:spPr>
          <a:xfrm>
            <a:off x="503247" y="1708151"/>
            <a:ext cx="4093032" cy="2012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0299" y="3397252"/>
            <a:ext cx="1888672" cy="8303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</a:pPr>
            <a:endParaRPr lang="en-IN" sz="1600" dirty="0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2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22"/>
          </p:nvPr>
        </p:nvSpPr>
        <p:spPr/>
        <p:txBody>
          <a:bodyPr/>
          <a:lstStyle/>
          <a:p>
            <a:r>
              <a:rPr lang="en-US" dirty="0"/>
              <a:t>IF EVERYTHING IS PRIORITY; NOTHING </a:t>
            </a:r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</a:t>
            </a:r>
            <a:r>
              <a:rPr lang="en-US" sz="1200" dirty="0"/>
              <a:t> </a:t>
            </a:r>
            <a:r>
              <a:rPr lang="en-US" dirty="0"/>
              <a:t>Advisory</a:t>
            </a:r>
          </a:p>
        </p:txBody>
      </p:sp>
      <p:pic>
        <p:nvPicPr>
          <p:cNvPr id="7" name="Picture 6" descr="GettyImages-696134516 %5BConverted%5D v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0"/>
            <a:ext cx="10693400" cy="38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3246" y="4877492"/>
            <a:ext cx="9771054" cy="1152000"/>
          </a:xfrm>
        </p:spPr>
        <p:txBody>
          <a:bodyPr lIns="360000"/>
          <a:lstStyle/>
          <a:p>
            <a:r>
              <a:rPr lang="en-US" dirty="0"/>
              <a:t>Playing To Our Strengths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6276" y="3713693"/>
            <a:ext cx="981710" cy="1047157"/>
            <a:chOff x="1671638" y="1798638"/>
            <a:chExt cx="762000" cy="812800"/>
          </a:xfrm>
        </p:grpSpPr>
        <p:sp>
          <p:nvSpPr>
            <p:cNvPr id="4" name="Freeform 256"/>
            <p:cNvSpPr>
              <a:spLocks/>
            </p:cNvSpPr>
            <p:nvPr/>
          </p:nvSpPr>
          <p:spPr bwMode="auto">
            <a:xfrm>
              <a:off x="1900238" y="2154238"/>
              <a:ext cx="101600" cy="177800"/>
            </a:xfrm>
            <a:custGeom>
              <a:avLst/>
              <a:gdLst>
                <a:gd name="T0" fmla="*/ 32 w 64"/>
                <a:gd name="T1" fmla="*/ 112 h 112"/>
                <a:gd name="T2" fmla="*/ 18 w 64"/>
                <a:gd name="T3" fmla="*/ 110 h 112"/>
                <a:gd name="T4" fmla="*/ 2 w 64"/>
                <a:gd name="T5" fmla="*/ 92 h 112"/>
                <a:gd name="T6" fmla="*/ 0 w 64"/>
                <a:gd name="T7" fmla="*/ 80 h 112"/>
                <a:gd name="T8" fmla="*/ 16 w 64"/>
                <a:gd name="T9" fmla="*/ 80 h 112"/>
                <a:gd name="T10" fmla="*/ 20 w 64"/>
                <a:gd name="T11" fmla="*/ 92 h 112"/>
                <a:gd name="T12" fmla="*/ 32 w 64"/>
                <a:gd name="T13" fmla="*/ 96 h 112"/>
                <a:gd name="T14" fmla="*/ 38 w 64"/>
                <a:gd name="T15" fmla="*/ 94 h 112"/>
                <a:gd name="T16" fmla="*/ 46 w 64"/>
                <a:gd name="T17" fmla="*/ 86 h 112"/>
                <a:gd name="T18" fmla="*/ 48 w 64"/>
                <a:gd name="T19" fmla="*/ 80 h 112"/>
                <a:gd name="T20" fmla="*/ 40 w 64"/>
                <a:gd name="T21" fmla="*/ 70 h 112"/>
                <a:gd name="T22" fmla="*/ 28 w 64"/>
                <a:gd name="T23" fmla="*/ 64 h 112"/>
                <a:gd name="T24" fmla="*/ 12 w 64"/>
                <a:gd name="T25" fmla="*/ 54 h 112"/>
                <a:gd name="T26" fmla="*/ 0 w 64"/>
                <a:gd name="T27" fmla="*/ 38 h 112"/>
                <a:gd name="T28" fmla="*/ 0 w 64"/>
                <a:gd name="T29" fmla="*/ 32 h 112"/>
                <a:gd name="T30" fmla="*/ 2 w 64"/>
                <a:gd name="T31" fmla="*/ 20 h 112"/>
                <a:gd name="T32" fmla="*/ 18 w 64"/>
                <a:gd name="T33" fmla="*/ 2 h 112"/>
                <a:gd name="T34" fmla="*/ 32 w 64"/>
                <a:gd name="T35" fmla="*/ 0 h 112"/>
                <a:gd name="T36" fmla="*/ 38 w 64"/>
                <a:gd name="T37" fmla="*/ 0 h 112"/>
                <a:gd name="T38" fmla="*/ 54 w 64"/>
                <a:gd name="T39" fmla="*/ 10 h 112"/>
                <a:gd name="T40" fmla="*/ 62 w 64"/>
                <a:gd name="T41" fmla="*/ 26 h 112"/>
                <a:gd name="T42" fmla="*/ 48 w 64"/>
                <a:gd name="T43" fmla="*/ 32 h 112"/>
                <a:gd name="T44" fmla="*/ 46 w 64"/>
                <a:gd name="T45" fmla="*/ 26 h 112"/>
                <a:gd name="T46" fmla="*/ 38 w 64"/>
                <a:gd name="T47" fmla="*/ 18 h 112"/>
                <a:gd name="T48" fmla="*/ 32 w 64"/>
                <a:gd name="T49" fmla="*/ 16 h 112"/>
                <a:gd name="T50" fmla="*/ 20 w 64"/>
                <a:gd name="T51" fmla="*/ 20 h 112"/>
                <a:gd name="T52" fmla="*/ 16 w 64"/>
                <a:gd name="T53" fmla="*/ 32 h 112"/>
                <a:gd name="T54" fmla="*/ 18 w 64"/>
                <a:gd name="T55" fmla="*/ 36 h 112"/>
                <a:gd name="T56" fmla="*/ 34 w 64"/>
                <a:gd name="T57" fmla="*/ 48 h 112"/>
                <a:gd name="T58" fmla="*/ 42 w 64"/>
                <a:gd name="T59" fmla="*/ 52 h 112"/>
                <a:gd name="T60" fmla="*/ 60 w 64"/>
                <a:gd name="T61" fmla="*/ 68 h 112"/>
                <a:gd name="T62" fmla="*/ 64 w 64"/>
                <a:gd name="T63" fmla="*/ 80 h 112"/>
                <a:gd name="T64" fmla="*/ 62 w 64"/>
                <a:gd name="T65" fmla="*/ 86 h 112"/>
                <a:gd name="T66" fmla="*/ 54 w 64"/>
                <a:gd name="T67" fmla="*/ 102 h 112"/>
                <a:gd name="T68" fmla="*/ 38 w 64"/>
                <a:gd name="T69" fmla="*/ 112 h 112"/>
                <a:gd name="T70" fmla="*/ 32 w 64"/>
                <a:gd name="T7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112">
                  <a:moveTo>
                    <a:pt x="32" y="112"/>
                  </a:moveTo>
                  <a:lnTo>
                    <a:pt x="32" y="112"/>
                  </a:lnTo>
                  <a:lnTo>
                    <a:pt x="24" y="112"/>
                  </a:lnTo>
                  <a:lnTo>
                    <a:pt x="18" y="110"/>
                  </a:lnTo>
                  <a:lnTo>
                    <a:pt x="8" y="102"/>
                  </a:lnTo>
                  <a:lnTo>
                    <a:pt x="2" y="92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6" y="94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8" y="94"/>
                  </a:lnTo>
                  <a:lnTo>
                    <a:pt x="42" y="92"/>
                  </a:lnTo>
                  <a:lnTo>
                    <a:pt x="46" y="8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0" y="7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2" y="60"/>
                  </a:lnTo>
                  <a:lnTo>
                    <a:pt x="12" y="5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26"/>
                  </a:lnTo>
                  <a:lnTo>
                    <a:pt x="42" y="20"/>
                  </a:lnTo>
                  <a:lnTo>
                    <a:pt x="38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42" y="52"/>
                  </a:lnTo>
                  <a:lnTo>
                    <a:pt x="50" y="58"/>
                  </a:lnTo>
                  <a:lnTo>
                    <a:pt x="60" y="68"/>
                  </a:lnTo>
                  <a:lnTo>
                    <a:pt x="62" y="74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86"/>
                  </a:lnTo>
                  <a:lnTo>
                    <a:pt x="60" y="92"/>
                  </a:lnTo>
                  <a:lnTo>
                    <a:pt x="54" y="102"/>
                  </a:lnTo>
                  <a:lnTo>
                    <a:pt x="44" y="110"/>
                  </a:lnTo>
                  <a:lnTo>
                    <a:pt x="38" y="112"/>
                  </a:lnTo>
                  <a:lnTo>
                    <a:pt x="32" y="112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Rectangle 257"/>
            <p:cNvSpPr>
              <a:spLocks noChangeArrowheads="1"/>
            </p:cNvSpPr>
            <p:nvPr/>
          </p:nvSpPr>
          <p:spPr bwMode="auto">
            <a:xfrm>
              <a:off x="1938338" y="2128838"/>
              <a:ext cx="25400" cy="38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Rectangle 258"/>
            <p:cNvSpPr>
              <a:spLocks noChangeArrowheads="1"/>
            </p:cNvSpPr>
            <p:nvPr/>
          </p:nvSpPr>
          <p:spPr bwMode="auto">
            <a:xfrm>
              <a:off x="1938338" y="2319338"/>
              <a:ext cx="25400" cy="38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Rectangle 259"/>
            <p:cNvSpPr>
              <a:spLocks noChangeArrowheads="1"/>
            </p:cNvSpPr>
            <p:nvPr/>
          </p:nvSpPr>
          <p:spPr bwMode="auto">
            <a:xfrm>
              <a:off x="2027238" y="2230438"/>
              <a:ext cx="25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Rectangle 260"/>
            <p:cNvSpPr>
              <a:spLocks noChangeArrowheads="1"/>
            </p:cNvSpPr>
            <p:nvPr/>
          </p:nvSpPr>
          <p:spPr bwMode="auto">
            <a:xfrm>
              <a:off x="1849438" y="2230438"/>
              <a:ext cx="25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61"/>
            <p:cNvSpPr>
              <a:spLocks/>
            </p:cNvSpPr>
            <p:nvPr/>
          </p:nvSpPr>
          <p:spPr bwMode="auto">
            <a:xfrm>
              <a:off x="1671638" y="1979613"/>
              <a:ext cx="330200" cy="631825"/>
            </a:xfrm>
            <a:custGeom>
              <a:avLst/>
              <a:gdLst>
                <a:gd name="T0" fmla="*/ 208 w 208"/>
                <a:gd name="T1" fmla="*/ 398 h 398"/>
                <a:gd name="T2" fmla="*/ 56 w 208"/>
                <a:gd name="T3" fmla="*/ 398 h 398"/>
                <a:gd name="T4" fmla="*/ 56 w 208"/>
                <a:gd name="T5" fmla="*/ 398 h 398"/>
                <a:gd name="T6" fmla="*/ 44 w 208"/>
                <a:gd name="T7" fmla="*/ 396 h 398"/>
                <a:gd name="T8" fmla="*/ 34 w 208"/>
                <a:gd name="T9" fmla="*/ 394 h 398"/>
                <a:gd name="T10" fmla="*/ 24 w 208"/>
                <a:gd name="T11" fmla="*/ 388 h 398"/>
                <a:gd name="T12" fmla="*/ 16 w 208"/>
                <a:gd name="T13" fmla="*/ 382 h 398"/>
                <a:gd name="T14" fmla="*/ 8 w 208"/>
                <a:gd name="T15" fmla="*/ 374 h 398"/>
                <a:gd name="T16" fmla="*/ 4 w 208"/>
                <a:gd name="T17" fmla="*/ 364 h 398"/>
                <a:gd name="T18" fmla="*/ 0 w 208"/>
                <a:gd name="T19" fmla="*/ 354 h 398"/>
                <a:gd name="T20" fmla="*/ 0 w 208"/>
                <a:gd name="T21" fmla="*/ 342 h 398"/>
                <a:gd name="T22" fmla="*/ 0 w 208"/>
                <a:gd name="T23" fmla="*/ 214 h 398"/>
                <a:gd name="T24" fmla="*/ 0 w 208"/>
                <a:gd name="T25" fmla="*/ 214 h 398"/>
                <a:gd name="T26" fmla="*/ 0 w 208"/>
                <a:gd name="T27" fmla="*/ 188 h 398"/>
                <a:gd name="T28" fmla="*/ 2 w 208"/>
                <a:gd name="T29" fmla="*/ 166 h 398"/>
                <a:gd name="T30" fmla="*/ 6 w 208"/>
                <a:gd name="T31" fmla="*/ 146 h 398"/>
                <a:gd name="T32" fmla="*/ 10 w 208"/>
                <a:gd name="T33" fmla="*/ 126 h 398"/>
                <a:gd name="T34" fmla="*/ 14 w 208"/>
                <a:gd name="T35" fmla="*/ 110 h 398"/>
                <a:gd name="T36" fmla="*/ 22 w 208"/>
                <a:gd name="T37" fmla="*/ 96 h 398"/>
                <a:gd name="T38" fmla="*/ 28 w 208"/>
                <a:gd name="T39" fmla="*/ 82 h 398"/>
                <a:gd name="T40" fmla="*/ 36 w 208"/>
                <a:gd name="T41" fmla="*/ 72 h 398"/>
                <a:gd name="T42" fmla="*/ 52 w 208"/>
                <a:gd name="T43" fmla="*/ 52 h 398"/>
                <a:gd name="T44" fmla="*/ 68 w 208"/>
                <a:gd name="T45" fmla="*/ 38 h 398"/>
                <a:gd name="T46" fmla="*/ 86 w 208"/>
                <a:gd name="T47" fmla="*/ 26 h 398"/>
                <a:gd name="T48" fmla="*/ 102 w 208"/>
                <a:gd name="T49" fmla="*/ 18 h 398"/>
                <a:gd name="T50" fmla="*/ 102 w 208"/>
                <a:gd name="T51" fmla="*/ 18 h 398"/>
                <a:gd name="T52" fmla="*/ 118 w 208"/>
                <a:gd name="T53" fmla="*/ 10 h 398"/>
                <a:gd name="T54" fmla="*/ 130 w 208"/>
                <a:gd name="T55" fmla="*/ 0 h 398"/>
                <a:gd name="T56" fmla="*/ 142 w 208"/>
                <a:gd name="T57" fmla="*/ 12 h 398"/>
                <a:gd name="T58" fmla="*/ 142 w 208"/>
                <a:gd name="T59" fmla="*/ 12 h 398"/>
                <a:gd name="T60" fmla="*/ 126 w 208"/>
                <a:gd name="T61" fmla="*/ 22 h 398"/>
                <a:gd name="T62" fmla="*/ 110 w 208"/>
                <a:gd name="T63" fmla="*/ 32 h 398"/>
                <a:gd name="T64" fmla="*/ 110 w 208"/>
                <a:gd name="T65" fmla="*/ 32 h 398"/>
                <a:gd name="T66" fmla="*/ 94 w 208"/>
                <a:gd name="T67" fmla="*/ 40 h 398"/>
                <a:gd name="T68" fmla="*/ 78 w 208"/>
                <a:gd name="T69" fmla="*/ 50 h 398"/>
                <a:gd name="T70" fmla="*/ 62 w 208"/>
                <a:gd name="T71" fmla="*/ 64 h 398"/>
                <a:gd name="T72" fmla="*/ 48 w 208"/>
                <a:gd name="T73" fmla="*/ 82 h 398"/>
                <a:gd name="T74" fmla="*/ 40 w 208"/>
                <a:gd name="T75" fmla="*/ 92 h 398"/>
                <a:gd name="T76" fmla="*/ 34 w 208"/>
                <a:gd name="T77" fmla="*/ 104 h 398"/>
                <a:gd name="T78" fmla="*/ 30 w 208"/>
                <a:gd name="T79" fmla="*/ 118 h 398"/>
                <a:gd name="T80" fmla="*/ 24 w 208"/>
                <a:gd name="T81" fmla="*/ 132 h 398"/>
                <a:gd name="T82" fmla="*/ 20 w 208"/>
                <a:gd name="T83" fmla="*/ 150 h 398"/>
                <a:gd name="T84" fmla="*/ 18 w 208"/>
                <a:gd name="T85" fmla="*/ 170 h 398"/>
                <a:gd name="T86" fmla="*/ 16 w 208"/>
                <a:gd name="T87" fmla="*/ 190 h 398"/>
                <a:gd name="T88" fmla="*/ 16 w 208"/>
                <a:gd name="T89" fmla="*/ 214 h 398"/>
                <a:gd name="T90" fmla="*/ 16 w 208"/>
                <a:gd name="T91" fmla="*/ 342 h 398"/>
                <a:gd name="T92" fmla="*/ 16 w 208"/>
                <a:gd name="T93" fmla="*/ 342 h 398"/>
                <a:gd name="T94" fmla="*/ 16 w 208"/>
                <a:gd name="T95" fmla="*/ 350 h 398"/>
                <a:gd name="T96" fmla="*/ 18 w 208"/>
                <a:gd name="T97" fmla="*/ 358 h 398"/>
                <a:gd name="T98" fmla="*/ 22 w 208"/>
                <a:gd name="T99" fmla="*/ 364 h 398"/>
                <a:gd name="T100" fmla="*/ 28 w 208"/>
                <a:gd name="T101" fmla="*/ 370 h 398"/>
                <a:gd name="T102" fmla="*/ 34 w 208"/>
                <a:gd name="T103" fmla="*/ 374 h 398"/>
                <a:gd name="T104" fmla="*/ 40 w 208"/>
                <a:gd name="T105" fmla="*/ 378 h 398"/>
                <a:gd name="T106" fmla="*/ 48 w 208"/>
                <a:gd name="T107" fmla="*/ 380 h 398"/>
                <a:gd name="T108" fmla="*/ 56 w 208"/>
                <a:gd name="T109" fmla="*/ 382 h 398"/>
                <a:gd name="T110" fmla="*/ 208 w 208"/>
                <a:gd name="T111" fmla="*/ 382 h 398"/>
                <a:gd name="T112" fmla="*/ 208 w 208"/>
                <a:gd name="T113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" h="398">
                  <a:moveTo>
                    <a:pt x="208" y="398"/>
                  </a:moveTo>
                  <a:lnTo>
                    <a:pt x="56" y="398"/>
                  </a:lnTo>
                  <a:lnTo>
                    <a:pt x="56" y="398"/>
                  </a:lnTo>
                  <a:lnTo>
                    <a:pt x="44" y="396"/>
                  </a:lnTo>
                  <a:lnTo>
                    <a:pt x="34" y="394"/>
                  </a:lnTo>
                  <a:lnTo>
                    <a:pt x="24" y="388"/>
                  </a:lnTo>
                  <a:lnTo>
                    <a:pt x="16" y="382"/>
                  </a:lnTo>
                  <a:lnTo>
                    <a:pt x="8" y="374"/>
                  </a:lnTo>
                  <a:lnTo>
                    <a:pt x="4" y="364"/>
                  </a:lnTo>
                  <a:lnTo>
                    <a:pt x="0" y="354"/>
                  </a:lnTo>
                  <a:lnTo>
                    <a:pt x="0" y="34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188"/>
                  </a:lnTo>
                  <a:lnTo>
                    <a:pt x="2" y="166"/>
                  </a:lnTo>
                  <a:lnTo>
                    <a:pt x="6" y="146"/>
                  </a:lnTo>
                  <a:lnTo>
                    <a:pt x="10" y="126"/>
                  </a:lnTo>
                  <a:lnTo>
                    <a:pt x="14" y="110"/>
                  </a:lnTo>
                  <a:lnTo>
                    <a:pt x="22" y="96"/>
                  </a:lnTo>
                  <a:lnTo>
                    <a:pt x="28" y="82"/>
                  </a:lnTo>
                  <a:lnTo>
                    <a:pt x="36" y="72"/>
                  </a:lnTo>
                  <a:lnTo>
                    <a:pt x="52" y="52"/>
                  </a:lnTo>
                  <a:lnTo>
                    <a:pt x="68" y="38"/>
                  </a:lnTo>
                  <a:lnTo>
                    <a:pt x="86" y="26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18" y="10"/>
                  </a:lnTo>
                  <a:lnTo>
                    <a:pt x="130" y="0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26" y="2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94" y="40"/>
                  </a:lnTo>
                  <a:lnTo>
                    <a:pt x="78" y="50"/>
                  </a:lnTo>
                  <a:lnTo>
                    <a:pt x="62" y="64"/>
                  </a:lnTo>
                  <a:lnTo>
                    <a:pt x="48" y="82"/>
                  </a:lnTo>
                  <a:lnTo>
                    <a:pt x="40" y="92"/>
                  </a:lnTo>
                  <a:lnTo>
                    <a:pt x="34" y="104"/>
                  </a:lnTo>
                  <a:lnTo>
                    <a:pt x="30" y="118"/>
                  </a:lnTo>
                  <a:lnTo>
                    <a:pt x="24" y="132"/>
                  </a:lnTo>
                  <a:lnTo>
                    <a:pt x="20" y="150"/>
                  </a:lnTo>
                  <a:lnTo>
                    <a:pt x="18" y="170"/>
                  </a:lnTo>
                  <a:lnTo>
                    <a:pt x="16" y="190"/>
                  </a:lnTo>
                  <a:lnTo>
                    <a:pt x="16" y="214"/>
                  </a:lnTo>
                  <a:lnTo>
                    <a:pt x="16" y="342"/>
                  </a:lnTo>
                  <a:lnTo>
                    <a:pt x="16" y="342"/>
                  </a:lnTo>
                  <a:lnTo>
                    <a:pt x="16" y="350"/>
                  </a:lnTo>
                  <a:lnTo>
                    <a:pt x="18" y="358"/>
                  </a:lnTo>
                  <a:lnTo>
                    <a:pt x="22" y="364"/>
                  </a:lnTo>
                  <a:lnTo>
                    <a:pt x="28" y="370"/>
                  </a:lnTo>
                  <a:lnTo>
                    <a:pt x="34" y="374"/>
                  </a:lnTo>
                  <a:lnTo>
                    <a:pt x="40" y="378"/>
                  </a:lnTo>
                  <a:lnTo>
                    <a:pt x="48" y="380"/>
                  </a:lnTo>
                  <a:lnTo>
                    <a:pt x="56" y="382"/>
                  </a:lnTo>
                  <a:lnTo>
                    <a:pt x="208" y="382"/>
                  </a:lnTo>
                  <a:lnTo>
                    <a:pt x="208" y="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262"/>
            <p:cNvSpPr>
              <a:spLocks/>
            </p:cNvSpPr>
            <p:nvPr/>
          </p:nvSpPr>
          <p:spPr bwMode="auto">
            <a:xfrm>
              <a:off x="2005013" y="1979613"/>
              <a:ext cx="225425" cy="327025"/>
            </a:xfrm>
            <a:custGeom>
              <a:avLst/>
              <a:gdLst>
                <a:gd name="T0" fmla="*/ 142 w 142"/>
                <a:gd name="T1" fmla="*/ 206 h 206"/>
                <a:gd name="T2" fmla="*/ 126 w 142"/>
                <a:gd name="T3" fmla="*/ 206 h 206"/>
                <a:gd name="T4" fmla="*/ 126 w 142"/>
                <a:gd name="T5" fmla="*/ 206 h 206"/>
                <a:gd name="T6" fmla="*/ 124 w 142"/>
                <a:gd name="T7" fmla="*/ 182 h 206"/>
                <a:gd name="T8" fmla="*/ 124 w 142"/>
                <a:gd name="T9" fmla="*/ 162 h 206"/>
                <a:gd name="T10" fmla="*/ 120 w 142"/>
                <a:gd name="T11" fmla="*/ 144 h 206"/>
                <a:gd name="T12" fmla="*/ 116 w 142"/>
                <a:gd name="T13" fmla="*/ 126 h 206"/>
                <a:gd name="T14" fmla="*/ 112 w 142"/>
                <a:gd name="T15" fmla="*/ 112 h 206"/>
                <a:gd name="T16" fmla="*/ 106 w 142"/>
                <a:gd name="T17" fmla="*/ 98 h 206"/>
                <a:gd name="T18" fmla="*/ 100 w 142"/>
                <a:gd name="T19" fmla="*/ 88 h 206"/>
                <a:gd name="T20" fmla="*/ 94 w 142"/>
                <a:gd name="T21" fmla="*/ 78 h 206"/>
                <a:gd name="T22" fmla="*/ 80 w 142"/>
                <a:gd name="T23" fmla="*/ 60 h 206"/>
                <a:gd name="T24" fmla="*/ 64 w 142"/>
                <a:gd name="T25" fmla="*/ 48 h 206"/>
                <a:gd name="T26" fmla="*/ 48 w 142"/>
                <a:gd name="T27" fmla="*/ 40 h 206"/>
                <a:gd name="T28" fmla="*/ 34 w 142"/>
                <a:gd name="T29" fmla="*/ 32 h 206"/>
                <a:gd name="T30" fmla="*/ 34 w 142"/>
                <a:gd name="T31" fmla="*/ 32 h 206"/>
                <a:gd name="T32" fmla="*/ 14 w 142"/>
                <a:gd name="T33" fmla="*/ 22 h 206"/>
                <a:gd name="T34" fmla="*/ 6 w 142"/>
                <a:gd name="T35" fmla="*/ 18 h 206"/>
                <a:gd name="T36" fmla="*/ 0 w 142"/>
                <a:gd name="T37" fmla="*/ 12 h 206"/>
                <a:gd name="T38" fmla="*/ 12 w 142"/>
                <a:gd name="T39" fmla="*/ 0 h 206"/>
                <a:gd name="T40" fmla="*/ 12 w 142"/>
                <a:gd name="T41" fmla="*/ 0 h 206"/>
                <a:gd name="T42" fmla="*/ 24 w 142"/>
                <a:gd name="T43" fmla="*/ 10 h 206"/>
                <a:gd name="T44" fmla="*/ 40 w 142"/>
                <a:gd name="T45" fmla="*/ 18 h 206"/>
                <a:gd name="T46" fmla="*/ 40 w 142"/>
                <a:gd name="T47" fmla="*/ 18 h 206"/>
                <a:gd name="T48" fmla="*/ 56 w 142"/>
                <a:gd name="T49" fmla="*/ 26 h 206"/>
                <a:gd name="T50" fmla="*/ 72 w 142"/>
                <a:gd name="T51" fmla="*/ 36 h 206"/>
                <a:gd name="T52" fmla="*/ 90 w 142"/>
                <a:gd name="T53" fmla="*/ 48 h 206"/>
                <a:gd name="T54" fmla="*/ 106 w 142"/>
                <a:gd name="T55" fmla="*/ 66 h 206"/>
                <a:gd name="T56" fmla="*/ 114 w 142"/>
                <a:gd name="T57" fmla="*/ 78 h 206"/>
                <a:gd name="T58" fmla="*/ 120 w 142"/>
                <a:gd name="T59" fmla="*/ 90 h 206"/>
                <a:gd name="T60" fmla="*/ 126 w 142"/>
                <a:gd name="T61" fmla="*/ 104 h 206"/>
                <a:gd name="T62" fmla="*/ 132 w 142"/>
                <a:gd name="T63" fmla="*/ 120 h 206"/>
                <a:gd name="T64" fmla="*/ 136 w 142"/>
                <a:gd name="T65" fmla="*/ 138 h 206"/>
                <a:gd name="T66" fmla="*/ 138 w 142"/>
                <a:gd name="T67" fmla="*/ 158 h 206"/>
                <a:gd name="T68" fmla="*/ 140 w 142"/>
                <a:gd name="T69" fmla="*/ 180 h 206"/>
                <a:gd name="T70" fmla="*/ 142 w 142"/>
                <a:gd name="T71" fmla="*/ 206 h 206"/>
                <a:gd name="T72" fmla="*/ 142 w 142"/>
                <a:gd name="T7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06">
                  <a:moveTo>
                    <a:pt x="142" y="206"/>
                  </a:moveTo>
                  <a:lnTo>
                    <a:pt x="126" y="206"/>
                  </a:lnTo>
                  <a:lnTo>
                    <a:pt x="126" y="206"/>
                  </a:lnTo>
                  <a:lnTo>
                    <a:pt x="124" y="182"/>
                  </a:lnTo>
                  <a:lnTo>
                    <a:pt x="124" y="162"/>
                  </a:lnTo>
                  <a:lnTo>
                    <a:pt x="120" y="144"/>
                  </a:lnTo>
                  <a:lnTo>
                    <a:pt x="116" y="126"/>
                  </a:lnTo>
                  <a:lnTo>
                    <a:pt x="112" y="112"/>
                  </a:lnTo>
                  <a:lnTo>
                    <a:pt x="106" y="98"/>
                  </a:lnTo>
                  <a:lnTo>
                    <a:pt x="100" y="88"/>
                  </a:lnTo>
                  <a:lnTo>
                    <a:pt x="94" y="78"/>
                  </a:lnTo>
                  <a:lnTo>
                    <a:pt x="80" y="60"/>
                  </a:lnTo>
                  <a:lnTo>
                    <a:pt x="64" y="48"/>
                  </a:lnTo>
                  <a:lnTo>
                    <a:pt x="48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14" y="2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56" y="26"/>
                  </a:lnTo>
                  <a:lnTo>
                    <a:pt x="72" y="36"/>
                  </a:lnTo>
                  <a:lnTo>
                    <a:pt x="90" y="48"/>
                  </a:lnTo>
                  <a:lnTo>
                    <a:pt x="106" y="66"/>
                  </a:lnTo>
                  <a:lnTo>
                    <a:pt x="114" y="78"/>
                  </a:lnTo>
                  <a:lnTo>
                    <a:pt x="120" y="90"/>
                  </a:lnTo>
                  <a:lnTo>
                    <a:pt x="126" y="104"/>
                  </a:lnTo>
                  <a:lnTo>
                    <a:pt x="132" y="120"/>
                  </a:lnTo>
                  <a:lnTo>
                    <a:pt x="136" y="138"/>
                  </a:lnTo>
                  <a:lnTo>
                    <a:pt x="138" y="158"/>
                  </a:lnTo>
                  <a:lnTo>
                    <a:pt x="140" y="180"/>
                  </a:lnTo>
                  <a:lnTo>
                    <a:pt x="142" y="206"/>
                  </a:lnTo>
                  <a:lnTo>
                    <a:pt x="142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263"/>
            <p:cNvSpPr>
              <a:spLocks noEditPoints="1"/>
            </p:cNvSpPr>
            <p:nvPr/>
          </p:nvSpPr>
          <p:spPr bwMode="auto">
            <a:xfrm>
              <a:off x="1862138" y="1925638"/>
              <a:ext cx="177800" cy="76200"/>
            </a:xfrm>
            <a:custGeom>
              <a:avLst/>
              <a:gdLst>
                <a:gd name="T0" fmla="*/ 96 w 112"/>
                <a:gd name="T1" fmla="*/ 48 h 48"/>
                <a:gd name="T2" fmla="*/ 16 w 112"/>
                <a:gd name="T3" fmla="*/ 48 h 48"/>
                <a:gd name="T4" fmla="*/ 16 w 112"/>
                <a:gd name="T5" fmla="*/ 48 h 48"/>
                <a:gd name="T6" fmla="*/ 10 w 112"/>
                <a:gd name="T7" fmla="*/ 46 h 48"/>
                <a:gd name="T8" fmla="*/ 4 w 112"/>
                <a:gd name="T9" fmla="*/ 44 h 48"/>
                <a:gd name="T10" fmla="*/ 0 w 112"/>
                <a:gd name="T11" fmla="*/ 38 h 48"/>
                <a:gd name="T12" fmla="*/ 0 w 112"/>
                <a:gd name="T13" fmla="*/ 32 h 48"/>
                <a:gd name="T14" fmla="*/ 0 w 112"/>
                <a:gd name="T15" fmla="*/ 16 h 48"/>
                <a:gd name="T16" fmla="*/ 0 w 112"/>
                <a:gd name="T17" fmla="*/ 16 h 48"/>
                <a:gd name="T18" fmla="*/ 0 w 112"/>
                <a:gd name="T19" fmla="*/ 10 h 48"/>
                <a:gd name="T20" fmla="*/ 4 w 112"/>
                <a:gd name="T21" fmla="*/ 4 h 48"/>
                <a:gd name="T22" fmla="*/ 10 w 112"/>
                <a:gd name="T23" fmla="*/ 2 h 48"/>
                <a:gd name="T24" fmla="*/ 16 w 112"/>
                <a:gd name="T25" fmla="*/ 0 h 48"/>
                <a:gd name="T26" fmla="*/ 96 w 112"/>
                <a:gd name="T27" fmla="*/ 0 h 48"/>
                <a:gd name="T28" fmla="*/ 96 w 112"/>
                <a:gd name="T29" fmla="*/ 0 h 48"/>
                <a:gd name="T30" fmla="*/ 102 w 112"/>
                <a:gd name="T31" fmla="*/ 2 h 48"/>
                <a:gd name="T32" fmla="*/ 106 w 112"/>
                <a:gd name="T33" fmla="*/ 4 h 48"/>
                <a:gd name="T34" fmla="*/ 110 w 112"/>
                <a:gd name="T35" fmla="*/ 10 h 48"/>
                <a:gd name="T36" fmla="*/ 112 w 112"/>
                <a:gd name="T37" fmla="*/ 16 h 48"/>
                <a:gd name="T38" fmla="*/ 112 w 112"/>
                <a:gd name="T39" fmla="*/ 32 h 48"/>
                <a:gd name="T40" fmla="*/ 112 w 112"/>
                <a:gd name="T41" fmla="*/ 32 h 48"/>
                <a:gd name="T42" fmla="*/ 110 w 112"/>
                <a:gd name="T43" fmla="*/ 38 h 48"/>
                <a:gd name="T44" fmla="*/ 106 w 112"/>
                <a:gd name="T45" fmla="*/ 44 h 48"/>
                <a:gd name="T46" fmla="*/ 102 w 112"/>
                <a:gd name="T47" fmla="*/ 46 h 48"/>
                <a:gd name="T48" fmla="*/ 96 w 112"/>
                <a:gd name="T49" fmla="*/ 48 h 48"/>
                <a:gd name="T50" fmla="*/ 96 w 112"/>
                <a:gd name="T51" fmla="*/ 48 h 48"/>
                <a:gd name="T52" fmla="*/ 16 w 112"/>
                <a:gd name="T53" fmla="*/ 16 h 48"/>
                <a:gd name="T54" fmla="*/ 16 w 112"/>
                <a:gd name="T55" fmla="*/ 32 h 48"/>
                <a:gd name="T56" fmla="*/ 96 w 112"/>
                <a:gd name="T57" fmla="*/ 32 h 48"/>
                <a:gd name="T58" fmla="*/ 96 w 112"/>
                <a:gd name="T59" fmla="*/ 16 h 48"/>
                <a:gd name="T60" fmla="*/ 16 w 112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48">
                  <a:moveTo>
                    <a:pt x="96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2"/>
                  </a:lnTo>
                  <a:lnTo>
                    <a:pt x="106" y="4"/>
                  </a:lnTo>
                  <a:lnTo>
                    <a:pt x="110" y="10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0" y="38"/>
                  </a:lnTo>
                  <a:lnTo>
                    <a:pt x="106" y="44"/>
                  </a:lnTo>
                  <a:lnTo>
                    <a:pt x="102" y="46"/>
                  </a:lnTo>
                  <a:lnTo>
                    <a:pt x="96" y="48"/>
                  </a:lnTo>
                  <a:lnTo>
                    <a:pt x="96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264"/>
            <p:cNvSpPr>
              <a:spLocks noEditPoints="1"/>
            </p:cNvSpPr>
            <p:nvPr/>
          </p:nvSpPr>
          <p:spPr bwMode="auto">
            <a:xfrm>
              <a:off x="1836738" y="1798638"/>
              <a:ext cx="228600" cy="152400"/>
            </a:xfrm>
            <a:custGeom>
              <a:avLst/>
              <a:gdLst>
                <a:gd name="T0" fmla="*/ 104 w 144"/>
                <a:gd name="T1" fmla="*/ 96 h 96"/>
                <a:gd name="T2" fmla="*/ 40 w 144"/>
                <a:gd name="T3" fmla="*/ 96 h 96"/>
                <a:gd name="T4" fmla="*/ 40 w 144"/>
                <a:gd name="T5" fmla="*/ 96 h 96"/>
                <a:gd name="T6" fmla="*/ 36 w 144"/>
                <a:gd name="T7" fmla="*/ 94 h 96"/>
                <a:gd name="T8" fmla="*/ 32 w 144"/>
                <a:gd name="T9" fmla="*/ 92 h 96"/>
                <a:gd name="T10" fmla="*/ 0 w 144"/>
                <a:gd name="T11" fmla="*/ 28 h 96"/>
                <a:gd name="T12" fmla="*/ 0 w 144"/>
                <a:gd name="T13" fmla="*/ 28 h 96"/>
                <a:gd name="T14" fmla="*/ 0 w 144"/>
                <a:gd name="T15" fmla="*/ 24 h 96"/>
                <a:gd name="T16" fmla="*/ 0 w 144"/>
                <a:gd name="T17" fmla="*/ 22 h 96"/>
                <a:gd name="T18" fmla="*/ 2 w 144"/>
                <a:gd name="T19" fmla="*/ 18 h 96"/>
                <a:gd name="T20" fmla="*/ 4 w 144"/>
                <a:gd name="T21" fmla="*/ 16 h 96"/>
                <a:gd name="T22" fmla="*/ 36 w 144"/>
                <a:gd name="T23" fmla="*/ 0 h 96"/>
                <a:gd name="T24" fmla="*/ 36 w 144"/>
                <a:gd name="T25" fmla="*/ 0 h 96"/>
                <a:gd name="T26" fmla="*/ 40 w 144"/>
                <a:gd name="T27" fmla="*/ 0 h 96"/>
                <a:gd name="T28" fmla="*/ 42 w 144"/>
                <a:gd name="T29" fmla="*/ 0 h 96"/>
                <a:gd name="T30" fmla="*/ 72 w 144"/>
                <a:gd name="T31" fmla="*/ 14 h 96"/>
                <a:gd name="T32" fmla="*/ 100 w 144"/>
                <a:gd name="T33" fmla="*/ 0 h 96"/>
                <a:gd name="T34" fmla="*/ 100 w 144"/>
                <a:gd name="T35" fmla="*/ 0 h 96"/>
                <a:gd name="T36" fmla="*/ 104 w 144"/>
                <a:gd name="T37" fmla="*/ 0 h 96"/>
                <a:gd name="T38" fmla="*/ 106 w 144"/>
                <a:gd name="T39" fmla="*/ 0 h 96"/>
                <a:gd name="T40" fmla="*/ 138 w 144"/>
                <a:gd name="T41" fmla="*/ 16 h 96"/>
                <a:gd name="T42" fmla="*/ 138 w 144"/>
                <a:gd name="T43" fmla="*/ 16 h 96"/>
                <a:gd name="T44" fmla="*/ 142 w 144"/>
                <a:gd name="T45" fmla="*/ 18 h 96"/>
                <a:gd name="T46" fmla="*/ 142 w 144"/>
                <a:gd name="T47" fmla="*/ 22 h 96"/>
                <a:gd name="T48" fmla="*/ 144 w 144"/>
                <a:gd name="T49" fmla="*/ 24 h 96"/>
                <a:gd name="T50" fmla="*/ 142 w 144"/>
                <a:gd name="T51" fmla="*/ 28 h 96"/>
                <a:gd name="T52" fmla="*/ 110 w 144"/>
                <a:gd name="T53" fmla="*/ 92 h 96"/>
                <a:gd name="T54" fmla="*/ 110 w 144"/>
                <a:gd name="T55" fmla="*/ 92 h 96"/>
                <a:gd name="T56" fmla="*/ 108 w 144"/>
                <a:gd name="T57" fmla="*/ 94 h 96"/>
                <a:gd name="T58" fmla="*/ 104 w 144"/>
                <a:gd name="T59" fmla="*/ 96 h 96"/>
                <a:gd name="T60" fmla="*/ 104 w 144"/>
                <a:gd name="T61" fmla="*/ 96 h 96"/>
                <a:gd name="T62" fmla="*/ 44 w 144"/>
                <a:gd name="T63" fmla="*/ 80 h 96"/>
                <a:gd name="T64" fmla="*/ 98 w 144"/>
                <a:gd name="T65" fmla="*/ 80 h 96"/>
                <a:gd name="T66" fmla="*/ 124 w 144"/>
                <a:gd name="T67" fmla="*/ 28 h 96"/>
                <a:gd name="T68" fmla="*/ 104 w 144"/>
                <a:gd name="T69" fmla="*/ 16 h 96"/>
                <a:gd name="T70" fmla="*/ 74 w 144"/>
                <a:gd name="T71" fmla="*/ 30 h 96"/>
                <a:gd name="T72" fmla="*/ 74 w 144"/>
                <a:gd name="T73" fmla="*/ 30 h 96"/>
                <a:gd name="T74" fmla="*/ 72 w 144"/>
                <a:gd name="T75" fmla="*/ 32 h 96"/>
                <a:gd name="T76" fmla="*/ 68 w 144"/>
                <a:gd name="T77" fmla="*/ 30 h 96"/>
                <a:gd name="T78" fmla="*/ 40 w 144"/>
                <a:gd name="T79" fmla="*/ 16 h 96"/>
                <a:gd name="T80" fmla="*/ 18 w 144"/>
                <a:gd name="T81" fmla="*/ 28 h 96"/>
                <a:gd name="T82" fmla="*/ 44 w 144"/>
                <a:gd name="T83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96">
                  <a:moveTo>
                    <a:pt x="104" y="96"/>
                  </a:moveTo>
                  <a:lnTo>
                    <a:pt x="40" y="96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72" y="14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42" y="18"/>
                  </a:lnTo>
                  <a:lnTo>
                    <a:pt x="142" y="22"/>
                  </a:lnTo>
                  <a:lnTo>
                    <a:pt x="144" y="24"/>
                  </a:lnTo>
                  <a:lnTo>
                    <a:pt x="142" y="28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08" y="94"/>
                  </a:lnTo>
                  <a:lnTo>
                    <a:pt x="104" y="96"/>
                  </a:lnTo>
                  <a:lnTo>
                    <a:pt x="104" y="96"/>
                  </a:lnTo>
                  <a:close/>
                  <a:moveTo>
                    <a:pt x="44" y="80"/>
                  </a:moveTo>
                  <a:lnTo>
                    <a:pt x="98" y="80"/>
                  </a:lnTo>
                  <a:lnTo>
                    <a:pt x="124" y="28"/>
                  </a:lnTo>
                  <a:lnTo>
                    <a:pt x="104" y="16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2" y="32"/>
                  </a:lnTo>
                  <a:lnTo>
                    <a:pt x="68" y="30"/>
                  </a:lnTo>
                  <a:lnTo>
                    <a:pt x="40" y="16"/>
                  </a:lnTo>
                  <a:lnTo>
                    <a:pt x="18" y="28"/>
                  </a:lnTo>
                  <a:lnTo>
                    <a:pt x="44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265"/>
            <p:cNvSpPr>
              <a:spLocks/>
            </p:cNvSpPr>
            <p:nvPr/>
          </p:nvSpPr>
          <p:spPr bwMode="auto">
            <a:xfrm>
              <a:off x="2027238" y="1912938"/>
              <a:ext cx="63500" cy="63500"/>
            </a:xfrm>
            <a:custGeom>
              <a:avLst/>
              <a:gdLst>
                <a:gd name="T0" fmla="*/ 0 w 40"/>
                <a:gd name="T1" fmla="*/ 40 h 40"/>
                <a:gd name="T2" fmla="*/ 0 w 40"/>
                <a:gd name="T3" fmla="*/ 24 h 40"/>
                <a:gd name="T4" fmla="*/ 0 w 40"/>
                <a:gd name="T5" fmla="*/ 24 h 40"/>
                <a:gd name="T6" fmla="*/ 8 w 40"/>
                <a:gd name="T7" fmla="*/ 22 h 40"/>
                <a:gd name="T8" fmla="*/ 16 w 40"/>
                <a:gd name="T9" fmla="*/ 16 h 40"/>
                <a:gd name="T10" fmla="*/ 22 w 40"/>
                <a:gd name="T11" fmla="*/ 10 h 40"/>
                <a:gd name="T12" fmla="*/ 24 w 40"/>
                <a:gd name="T13" fmla="*/ 0 h 40"/>
                <a:gd name="T14" fmla="*/ 40 w 40"/>
                <a:gd name="T15" fmla="*/ 0 h 40"/>
                <a:gd name="T16" fmla="*/ 40 w 40"/>
                <a:gd name="T17" fmla="*/ 0 h 40"/>
                <a:gd name="T18" fmla="*/ 38 w 40"/>
                <a:gd name="T19" fmla="*/ 8 h 40"/>
                <a:gd name="T20" fmla="*/ 36 w 40"/>
                <a:gd name="T21" fmla="*/ 16 h 40"/>
                <a:gd name="T22" fmla="*/ 32 w 40"/>
                <a:gd name="T23" fmla="*/ 22 h 40"/>
                <a:gd name="T24" fmla="*/ 28 w 40"/>
                <a:gd name="T25" fmla="*/ 28 h 40"/>
                <a:gd name="T26" fmla="*/ 22 w 40"/>
                <a:gd name="T27" fmla="*/ 32 h 40"/>
                <a:gd name="T28" fmla="*/ 14 w 40"/>
                <a:gd name="T29" fmla="*/ 36 h 40"/>
                <a:gd name="T30" fmla="*/ 8 w 40"/>
                <a:gd name="T31" fmla="*/ 38 h 40"/>
                <a:gd name="T32" fmla="*/ 0 w 40"/>
                <a:gd name="T33" fmla="*/ 40 h 40"/>
                <a:gd name="T34" fmla="*/ 0 w 40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0">
                  <a:moveTo>
                    <a:pt x="0" y="4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8"/>
                  </a:lnTo>
                  <a:lnTo>
                    <a:pt x="36" y="16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14" y="36"/>
                  </a:lnTo>
                  <a:lnTo>
                    <a:pt x="8" y="3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266"/>
            <p:cNvSpPr>
              <a:spLocks/>
            </p:cNvSpPr>
            <p:nvPr/>
          </p:nvSpPr>
          <p:spPr bwMode="auto">
            <a:xfrm>
              <a:off x="1811338" y="1912938"/>
              <a:ext cx="63500" cy="63500"/>
            </a:xfrm>
            <a:custGeom>
              <a:avLst/>
              <a:gdLst>
                <a:gd name="T0" fmla="*/ 40 w 40"/>
                <a:gd name="T1" fmla="*/ 40 h 40"/>
                <a:gd name="T2" fmla="*/ 40 w 40"/>
                <a:gd name="T3" fmla="*/ 40 h 40"/>
                <a:gd name="T4" fmla="*/ 32 w 40"/>
                <a:gd name="T5" fmla="*/ 38 h 40"/>
                <a:gd name="T6" fmla="*/ 24 w 40"/>
                <a:gd name="T7" fmla="*/ 36 h 40"/>
                <a:gd name="T8" fmla="*/ 18 w 40"/>
                <a:gd name="T9" fmla="*/ 32 h 40"/>
                <a:gd name="T10" fmla="*/ 12 w 40"/>
                <a:gd name="T11" fmla="*/ 28 h 40"/>
                <a:gd name="T12" fmla="*/ 6 w 40"/>
                <a:gd name="T13" fmla="*/ 22 h 40"/>
                <a:gd name="T14" fmla="*/ 2 w 40"/>
                <a:gd name="T15" fmla="*/ 16 h 40"/>
                <a:gd name="T16" fmla="*/ 0 w 40"/>
                <a:gd name="T17" fmla="*/ 8 h 40"/>
                <a:gd name="T18" fmla="*/ 0 w 40"/>
                <a:gd name="T19" fmla="*/ 0 h 40"/>
                <a:gd name="T20" fmla="*/ 16 w 40"/>
                <a:gd name="T21" fmla="*/ 0 h 40"/>
                <a:gd name="T22" fmla="*/ 16 w 40"/>
                <a:gd name="T23" fmla="*/ 0 h 40"/>
                <a:gd name="T24" fmla="*/ 18 w 40"/>
                <a:gd name="T25" fmla="*/ 10 h 40"/>
                <a:gd name="T26" fmla="*/ 22 w 40"/>
                <a:gd name="T27" fmla="*/ 16 h 40"/>
                <a:gd name="T28" fmla="*/ 30 w 40"/>
                <a:gd name="T29" fmla="*/ 22 h 40"/>
                <a:gd name="T30" fmla="*/ 40 w 40"/>
                <a:gd name="T31" fmla="*/ 24 h 40"/>
                <a:gd name="T32" fmla="*/ 40 w 40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40" y="40"/>
                  </a:moveTo>
                  <a:lnTo>
                    <a:pt x="40" y="40"/>
                  </a:lnTo>
                  <a:lnTo>
                    <a:pt x="32" y="38"/>
                  </a:lnTo>
                  <a:lnTo>
                    <a:pt x="24" y="36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6" y="2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10"/>
                  </a:lnTo>
                  <a:lnTo>
                    <a:pt x="22" y="16"/>
                  </a:lnTo>
                  <a:lnTo>
                    <a:pt x="30" y="22"/>
                  </a:lnTo>
                  <a:lnTo>
                    <a:pt x="40" y="24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267"/>
            <p:cNvSpPr>
              <a:spLocks noEditPoints="1"/>
            </p:cNvSpPr>
            <p:nvPr/>
          </p:nvSpPr>
          <p:spPr bwMode="auto">
            <a:xfrm>
              <a:off x="1785938" y="2078038"/>
              <a:ext cx="330200" cy="330200"/>
            </a:xfrm>
            <a:custGeom>
              <a:avLst/>
              <a:gdLst>
                <a:gd name="T0" fmla="*/ 104 w 208"/>
                <a:gd name="T1" fmla="*/ 208 h 208"/>
                <a:gd name="T2" fmla="*/ 62 w 208"/>
                <a:gd name="T3" fmla="*/ 200 h 208"/>
                <a:gd name="T4" fmla="*/ 30 w 208"/>
                <a:gd name="T5" fmla="*/ 178 h 208"/>
                <a:gd name="T6" fmla="*/ 8 w 208"/>
                <a:gd name="T7" fmla="*/ 144 h 208"/>
                <a:gd name="T8" fmla="*/ 0 w 208"/>
                <a:gd name="T9" fmla="*/ 104 h 208"/>
                <a:gd name="T10" fmla="*/ 2 w 208"/>
                <a:gd name="T11" fmla="*/ 82 h 208"/>
                <a:gd name="T12" fmla="*/ 18 w 208"/>
                <a:gd name="T13" fmla="*/ 46 h 208"/>
                <a:gd name="T14" fmla="*/ 46 w 208"/>
                <a:gd name="T15" fmla="*/ 18 h 208"/>
                <a:gd name="T16" fmla="*/ 82 w 208"/>
                <a:gd name="T17" fmla="*/ 2 h 208"/>
                <a:gd name="T18" fmla="*/ 104 w 208"/>
                <a:gd name="T19" fmla="*/ 0 h 208"/>
                <a:gd name="T20" fmla="*/ 144 w 208"/>
                <a:gd name="T21" fmla="*/ 8 h 208"/>
                <a:gd name="T22" fmla="*/ 176 w 208"/>
                <a:gd name="T23" fmla="*/ 30 h 208"/>
                <a:gd name="T24" fmla="*/ 200 w 208"/>
                <a:gd name="T25" fmla="*/ 64 h 208"/>
                <a:gd name="T26" fmla="*/ 208 w 208"/>
                <a:gd name="T27" fmla="*/ 104 h 208"/>
                <a:gd name="T28" fmla="*/ 206 w 208"/>
                <a:gd name="T29" fmla="*/ 124 h 208"/>
                <a:gd name="T30" fmla="*/ 190 w 208"/>
                <a:gd name="T31" fmla="*/ 162 h 208"/>
                <a:gd name="T32" fmla="*/ 162 w 208"/>
                <a:gd name="T33" fmla="*/ 190 h 208"/>
                <a:gd name="T34" fmla="*/ 124 w 208"/>
                <a:gd name="T35" fmla="*/ 206 h 208"/>
                <a:gd name="T36" fmla="*/ 104 w 208"/>
                <a:gd name="T37" fmla="*/ 208 h 208"/>
                <a:gd name="T38" fmla="*/ 104 w 208"/>
                <a:gd name="T39" fmla="*/ 16 h 208"/>
                <a:gd name="T40" fmla="*/ 70 w 208"/>
                <a:gd name="T41" fmla="*/ 22 h 208"/>
                <a:gd name="T42" fmla="*/ 42 w 208"/>
                <a:gd name="T43" fmla="*/ 42 h 208"/>
                <a:gd name="T44" fmla="*/ 22 w 208"/>
                <a:gd name="T45" fmla="*/ 70 h 208"/>
                <a:gd name="T46" fmla="*/ 16 w 208"/>
                <a:gd name="T47" fmla="*/ 104 h 208"/>
                <a:gd name="T48" fmla="*/ 18 w 208"/>
                <a:gd name="T49" fmla="*/ 122 h 208"/>
                <a:gd name="T50" fmla="*/ 30 w 208"/>
                <a:gd name="T51" fmla="*/ 152 h 208"/>
                <a:gd name="T52" fmla="*/ 54 w 208"/>
                <a:gd name="T53" fmla="*/ 176 h 208"/>
                <a:gd name="T54" fmla="*/ 86 w 208"/>
                <a:gd name="T55" fmla="*/ 190 h 208"/>
                <a:gd name="T56" fmla="*/ 104 w 208"/>
                <a:gd name="T57" fmla="*/ 192 h 208"/>
                <a:gd name="T58" fmla="*/ 138 w 208"/>
                <a:gd name="T59" fmla="*/ 184 h 208"/>
                <a:gd name="T60" fmla="*/ 166 w 208"/>
                <a:gd name="T61" fmla="*/ 166 h 208"/>
                <a:gd name="T62" fmla="*/ 184 w 208"/>
                <a:gd name="T63" fmla="*/ 138 h 208"/>
                <a:gd name="T64" fmla="*/ 192 w 208"/>
                <a:gd name="T65" fmla="*/ 104 h 208"/>
                <a:gd name="T66" fmla="*/ 190 w 208"/>
                <a:gd name="T67" fmla="*/ 86 h 208"/>
                <a:gd name="T68" fmla="*/ 176 w 208"/>
                <a:gd name="T69" fmla="*/ 54 h 208"/>
                <a:gd name="T70" fmla="*/ 152 w 208"/>
                <a:gd name="T71" fmla="*/ 30 h 208"/>
                <a:gd name="T72" fmla="*/ 122 w 208"/>
                <a:gd name="T73" fmla="*/ 18 h 208"/>
                <a:gd name="T74" fmla="*/ 104 w 208"/>
                <a:gd name="T75" fmla="*/ 1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lnTo>
                    <a:pt x="104" y="208"/>
                  </a:lnTo>
                  <a:lnTo>
                    <a:pt x="82" y="206"/>
                  </a:lnTo>
                  <a:lnTo>
                    <a:pt x="62" y="200"/>
                  </a:lnTo>
                  <a:lnTo>
                    <a:pt x="46" y="190"/>
                  </a:lnTo>
                  <a:lnTo>
                    <a:pt x="30" y="178"/>
                  </a:lnTo>
                  <a:lnTo>
                    <a:pt x="18" y="162"/>
                  </a:lnTo>
                  <a:lnTo>
                    <a:pt x="8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6" y="30"/>
                  </a:lnTo>
                  <a:lnTo>
                    <a:pt x="190" y="46"/>
                  </a:lnTo>
                  <a:lnTo>
                    <a:pt x="200" y="64"/>
                  </a:lnTo>
                  <a:lnTo>
                    <a:pt x="206" y="82"/>
                  </a:lnTo>
                  <a:lnTo>
                    <a:pt x="208" y="104"/>
                  </a:lnTo>
                  <a:lnTo>
                    <a:pt x="208" y="104"/>
                  </a:lnTo>
                  <a:lnTo>
                    <a:pt x="206" y="124"/>
                  </a:lnTo>
                  <a:lnTo>
                    <a:pt x="200" y="144"/>
                  </a:lnTo>
                  <a:lnTo>
                    <a:pt x="190" y="162"/>
                  </a:lnTo>
                  <a:lnTo>
                    <a:pt x="176" y="178"/>
                  </a:lnTo>
                  <a:lnTo>
                    <a:pt x="162" y="190"/>
                  </a:lnTo>
                  <a:lnTo>
                    <a:pt x="144" y="200"/>
                  </a:lnTo>
                  <a:lnTo>
                    <a:pt x="124" y="206"/>
                  </a:lnTo>
                  <a:lnTo>
                    <a:pt x="104" y="208"/>
                  </a:lnTo>
                  <a:lnTo>
                    <a:pt x="104" y="208"/>
                  </a:lnTo>
                  <a:close/>
                  <a:moveTo>
                    <a:pt x="104" y="16"/>
                  </a:moveTo>
                  <a:lnTo>
                    <a:pt x="104" y="16"/>
                  </a:lnTo>
                  <a:lnTo>
                    <a:pt x="86" y="18"/>
                  </a:lnTo>
                  <a:lnTo>
                    <a:pt x="70" y="22"/>
                  </a:lnTo>
                  <a:lnTo>
                    <a:pt x="54" y="30"/>
                  </a:lnTo>
                  <a:lnTo>
                    <a:pt x="42" y="42"/>
                  </a:lnTo>
                  <a:lnTo>
                    <a:pt x="30" y="54"/>
                  </a:lnTo>
                  <a:lnTo>
                    <a:pt x="22" y="70"/>
                  </a:lnTo>
                  <a:lnTo>
                    <a:pt x="18" y="86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8" y="122"/>
                  </a:lnTo>
                  <a:lnTo>
                    <a:pt x="22" y="138"/>
                  </a:lnTo>
                  <a:lnTo>
                    <a:pt x="30" y="152"/>
                  </a:lnTo>
                  <a:lnTo>
                    <a:pt x="42" y="166"/>
                  </a:lnTo>
                  <a:lnTo>
                    <a:pt x="54" y="176"/>
                  </a:lnTo>
                  <a:lnTo>
                    <a:pt x="70" y="184"/>
                  </a:lnTo>
                  <a:lnTo>
                    <a:pt x="86" y="19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22" y="190"/>
                  </a:lnTo>
                  <a:lnTo>
                    <a:pt x="138" y="184"/>
                  </a:lnTo>
                  <a:lnTo>
                    <a:pt x="152" y="176"/>
                  </a:lnTo>
                  <a:lnTo>
                    <a:pt x="166" y="166"/>
                  </a:lnTo>
                  <a:lnTo>
                    <a:pt x="176" y="152"/>
                  </a:lnTo>
                  <a:lnTo>
                    <a:pt x="184" y="138"/>
                  </a:lnTo>
                  <a:lnTo>
                    <a:pt x="190" y="122"/>
                  </a:lnTo>
                  <a:lnTo>
                    <a:pt x="192" y="104"/>
                  </a:lnTo>
                  <a:lnTo>
                    <a:pt x="192" y="104"/>
                  </a:lnTo>
                  <a:lnTo>
                    <a:pt x="190" y="86"/>
                  </a:lnTo>
                  <a:lnTo>
                    <a:pt x="184" y="70"/>
                  </a:lnTo>
                  <a:lnTo>
                    <a:pt x="176" y="54"/>
                  </a:lnTo>
                  <a:lnTo>
                    <a:pt x="166" y="42"/>
                  </a:lnTo>
                  <a:lnTo>
                    <a:pt x="152" y="30"/>
                  </a:lnTo>
                  <a:lnTo>
                    <a:pt x="138" y="22"/>
                  </a:lnTo>
                  <a:lnTo>
                    <a:pt x="122" y="18"/>
                  </a:lnTo>
                  <a:lnTo>
                    <a:pt x="104" y="16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268"/>
            <p:cNvSpPr>
              <a:spLocks noEditPoints="1"/>
            </p:cNvSpPr>
            <p:nvPr/>
          </p:nvSpPr>
          <p:spPr bwMode="auto">
            <a:xfrm>
              <a:off x="2027238" y="25352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269"/>
            <p:cNvSpPr>
              <a:spLocks noEditPoints="1"/>
            </p:cNvSpPr>
            <p:nvPr/>
          </p:nvSpPr>
          <p:spPr bwMode="auto">
            <a:xfrm>
              <a:off x="2027238" y="24844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70"/>
            <p:cNvSpPr>
              <a:spLocks noEditPoints="1"/>
            </p:cNvSpPr>
            <p:nvPr/>
          </p:nvSpPr>
          <p:spPr bwMode="auto">
            <a:xfrm>
              <a:off x="2027238" y="24336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71"/>
            <p:cNvSpPr>
              <a:spLocks noEditPoints="1"/>
            </p:cNvSpPr>
            <p:nvPr/>
          </p:nvSpPr>
          <p:spPr bwMode="auto">
            <a:xfrm>
              <a:off x="2154238" y="25352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72"/>
            <p:cNvSpPr>
              <a:spLocks noEditPoints="1"/>
            </p:cNvSpPr>
            <p:nvPr/>
          </p:nvSpPr>
          <p:spPr bwMode="auto">
            <a:xfrm>
              <a:off x="2154238" y="24844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73"/>
            <p:cNvSpPr>
              <a:spLocks noEditPoints="1"/>
            </p:cNvSpPr>
            <p:nvPr/>
          </p:nvSpPr>
          <p:spPr bwMode="auto">
            <a:xfrm>
              <a:off x="2154238" y="24336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74"/>
            <p:cNvSpPr>
              <a:spLocks noEditPoints="1"/>
            </p:cNvSpPr>
            <p:nvPr/>
          </p:nvSpPr>
          <p:spPr bwMode="auto">
            <a:xfrm>
              <a:off x="2154238" y="23828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75"/>
            <p:cNvSpPr>
              <a:spLocks noEditPoints="1"/>
            </p:cNvSpPr>
            <p:nvPr/>
          </p:nvSpPr>
          <p:spPr bwMode="auto">
            <a:xfrm>
              <a:off x="2154238" y="23320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76"/>
            <p:cNvSpPr>
              <a:spLocks noEditPoints="1"/>
            </p:cNvSpPr>
            <p:nvPr/>
          </p:nvSpPr>
          <p:spPr bwMode="auto">
            <a:xfrm>
              <a:off x="2281238" y="25352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77"/>
            <p:cNvSpPr>
              <a:spLocks noEditPoints="1"/>
            </p:cNvSpPr>
            <p:nvPr/>
          </p:nvSpPr>
          <p:spPr bwMode="auto">
            <a:xfrm>
              <a:off x="2281238" y="24844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78"/>
            <p:cNvSpPr>
              <a:spLocks noEditPoints="1"/>
            </p:cNvSpPr>
            <p:nvPr/>
          </p:nvSpPr>
          <p:spPr bwMode="auto">
            <a:xfrm>
              <a:off x="2281238" y="24336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79"/>
            <p:cNvSpPr>
              <a:spLocks noEditPoints="1"/>
            </p:cNvSpPr>
            <p:nvPr/>
          </p:nvSpPr>
          <p:spPr bwMode="auto">
            <a:xfrm>
              <a:off x="2281238" y="23828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80"/>
            <p:cNvSpPr>
              <a:spLocks noEditPoints="1"/>
            </p:cNvSpPr>
            <p:nvPr/>
          </p:nvSpPr>
          <p:spPr bwMode="auto">
            <a:xfrm>
              <a:off x="2281238" y="23320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81"/>
            <p:cNvSpPr>
              <a:spLocks noEditPoints="1"/>
            </p:cNvSpPr>
            <p:nvPr/>
          </p:nvSpPr>
          <p:spPr bwMode="auto">
            <a:xfrm>
              <a:off x="2281238" y="22812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82"/>
            <p:cNvSpPr>
              <a:spLocks noEditPoints="1"/>
            </p:cNvSpPr>
            <p:nvPr/>
          </p:nvSpPr>
          <p:spPr bwMode="auto">
            <a:xfrm>
              <a:off x="2281238" y="22304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83"/>
            <p:cNvSpPr>
              <a:spLocks noEditPoints="1"/>
            </p:cNvSpPr>
            <p:nvPr/>
          </p:nvSpPr>
          <p:spPr bwMode="auto">
            <a:xfrm>
              <a:off x="2281238" y="21034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Rectangle 284"/>
            <p:cNvSpPr>
              <a:spLocks noChangeArrowheads="1"/>
            </p:cNvSpPr>
            <p:nvPr/>
          </p:nvSpPr>
          <p:spPr bwMode="auto">
            <a:xfrm>
              <a:off x="2319338" y="1976438"/>
              <a:ext cx="25400" cy="101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Rectangle 285"/>
            <p:cNvSpPr>
              <a:spLocks noChangeArrowheads="1"/>
            </p:cNvSpPr>
            <p:nvPr/>
          </p:nvSpPr>
          <p:spPr bwMode="auto">
            <a:xfrm>
              <a:off x="2370138" y="1900238"/>
              <a:ext cx="25400" cy="101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Rectangle 286"/>
            <p:cNvSpPr>
              <a:spLocks noChangeArrowheads="1"/>
            </p:cNvSpPr>
            <p:nvPr/>
          </p:nvSpPr>
          <p:spPr bwMode="auto">
            <a:xfrm>
              <a:off x="2319338" y="1925638"/>
              <a:ext cx="25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287"/>
            <p:cNvSpPr>
              <a:spLocks noChangeArrowheads="1"/>
            </p:cNvSpPr>
            <p:nvPr/>
          </p:nvSpPr>
          <p:spPr bwMode="auto">
            <a:xfrm>
              <a:off x="2370138" y="2027238"/>
              <a:ext cx="25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1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Leveraging on over </a:t>
            </a:r>
            <a:r>
              <a:rPr lang="en-US" sz="1600" dirty="0" smtClean="0"/>
              <a:t>12 </a:t>
            </a:r>
            <a:r>
              <a:rPr lang="en-US" sz="1600" dirty="0"/>
              <a:t>years of </a:t>
            </a:r>
            <a:r>
              <a:rPr lang="en-US" sz="1600" dirty="0" smtClean="0"/>
              <a:t>experience </a:t>
            </a:r>
            <a:r>
              <a:rPr lang="en-US" sz="1600" dirty="0"/>
              <a:t>in Real Estate </a:t>
            </a:r>
            <a:r>
              <a:rPr lang="en-US" sz="1600" i="1" dirty="0"/>
              <a:t>Lending</a:t>
            </a:r>
            <a:r>
              <a:rPr lang="en-US" sz="1600" dirty="0"/>
              <a:t> as well as </a:t>
            </a:r>
            <a:r>
              <a:rPr lang="en-US" sz="1600" i="1" dirty="0" smtClean="0"/>
              <a:t>Advisory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Applying knowledge </a:t>
            </a:r>
            <a:r>
              <a:rPr lang="en-US" dirty="0"/>
              <a:t>gained at the top financial institutions including </a:t>
            </a:r>
            <a:r>
              <a:rPr lang="en-US" b="1" dirty="0"/>
              <a:t>Edelweiss, Centrum </a:t>
            </a:r>
            <a:r>
              <a:rPr lang="en-US" dirty="0"/>
              <a:t>and </a:t>
            </a:r>
            <a:r>
              <a:rPr lang="en-US" b="1" dirty="0" smtClean="0"/>
              <a:t>Reliance </a:t>
            </a:r>
            <a:r>
              <a:rPr lang="en-US" b="1" dirty="0"/>
              <a:t>capital</a:t>
            </a:r>
            <a:r>
              <a:rPr lang="en-US" dirty="0"/>
              <a:t>, in the Client’s best interest</a:t>
            </a:r>
          </a:p>
          <a:p>
            <a:pPr>
              <a:lnSpc>
                <a:spcPct val="100000"/>
              </a:lnSpc>
            </a:pPr>
            <a:r>
              <a:rPr lang="en-US" dirty="0"/>
              <a:t>Technical understanding of real estate finance from Concepts to Practice</a:t>
            </a:r>
          </a:p>
          <a:p>
            <a:pPr>
              <a:lnSpc>
                <a:spcPct val="100000"/>
              </a:lnSpc>
            </a:pPr>
            <a:r>
              <a:rPr lang="en-US" dirty="0"/>
              <a:t>Relationship with </a:t>
            </a:r>
            <a:r>
              <a:rPr lang="en-US" dirty="0" smtClean="0"/>
              <a:t>many Financial </a:t>
            </a:r>
            <a:r>
              <a:rPr lang="en-US" dirty="0"/>
              <a:t>Institutions (Banks/ NBFCs/ PE Funds) at various levels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Helps in speedy turnaround of proposals and structuring of transactions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Assisting in preparation of information as per Lender’s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Rigorous </a:t>
            </a:r>
            <a:r>
              <a:rPr lang="en-US" dirty="0"/>
              <a:t>follow ups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Continuous communication with FIs to avoid untimely </a:t>
            </a:r>
            <a:r>
              <a:rPr lang="en-US" dirty="0" smtClean="0"/>
              <a:t>surprises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9" y="678470"/>
            <a:ext cx="7635867" cy="360099"/>
          </a:xfrm>
        </p:spPr>
        <p:txBody>
          <a:bodyPr/>
          <a:lstStyle/>
          <a:p>
            <a:r>
              <a:rPr lang="en-US" dirty="0" smtClean="0"/>
              <a:t>Our  Competitive  Advantages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700" y="5413680"/>
            <a:ext cx="8964000" cy="895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0000" rIns="9144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AFD7"/>
              </a:buClr>
              <a:buSzPct val="150000"/>
            </a:pPr>
            <a:r>
              <a:rPr lang="en-US" sz="1800" b="1" i="1" dirty="0">
                <a:solidFill>
                  <a:srgbClr val="0C2340"/>
                </a:solidFill>
              </a:rPr>
              <a:t>First hand</a:t>
            </a:r>
            <a:r>
              <a:rPr lang="en-US" sz="1800" b="1" dirty="0">
                <a:solidFill>
                  <a:srgbClr val="0C2340"/>
                </a:solidFill>
              </a:rPr>
              <a:t>, End to End knowledge of  Lender’s approving </a:t>
            </a:r>
            <a:r>
              <a:rPr lang="en-US" sz="1800" b="1" dirty="0" smtClean="0">
                <a:solidFill>
                  <a:srgbClr val="0C2340"/>
                </a:solidFill>
              </a:rPr>
              <a:t>process</a:t>
            </a:r>
          </a:p>
          <a:p>
            <a:pPr marL="0" lvl="1" algn="ctr">
              <a:lnSpc>
                <a:spcPct val="110000"/>
              </a:lnSpc>
              <a:buClr>
                <a:srgbClr val="00AFD7"/>
              </a:buClr>
              <a:buSzPct val="150000"/>
            </a:pPr>
            <a:r>
              <a:rPr lang="en-US" sz="1600" b="1" dirty="0">
                <a:solidFill>
                  <a:srgbClr val="0C2340"/>
                </a:solidFill>
              </a:rPr>
              <a:t>Achieved successful closure of </a:t>
            </a:r>
            <a:r>
              <a:rPr lang="en-US" sz="1600" b="1" dirty="0" smtClean="0">
                <a:solidFill>
                  <a:srgbClr val="0C2340"/>
                </a:solidFill>
              </a:rPr>
              <a:t>transactions</a:t>
            </a:r>
            <a:endParaRPr lang="en-US" sz="1600" b="1" dirty="0">
              <a:solidFill>
                <a:srgbClr val="0C2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2"/>
          </p:nvPr>
        </p:nvSpPr>
        <p:spPr/>
        <p:txBody>
          <a:bodyPr/>
          <a:lstStyle/>
          <a:p>
            <a:r>
              <a:rPr lang="en-US" b="1" dirty="0" smtClean="0"/>
              <a:t>Project funding – from data to disbursement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dirty="0"/>
              <a:t>Not just </a:t>
            </a:r>
            <a:r>
              <a:rPr lang="en-US" dirty="0" smtClean="0"/>
              <a:t>a Project funding service </a:t>
            </a:r>
            <a:r>
              <a:rPr lang="en-US" dirty="0"/>
              <a:t>offering but providing </a:t>
            </a:r>
            <a:r>
              <a:rPr lang="en-US" dirty="0" smtClean="0"/>
              <a:t>Holistic advisory</a:t>
            </a:r>
          </a:p>
          <a:p>
            <a:pPr lvl="1"/>
            <a:r>
              <a:rPr lang="en-US" dirty="0" smtClean="0"/>
              <a:t>Understanding Client’s requirements at the Group level along with a specific project to be funded</a:t>
            </a:r>
            <a:endParaRPr lang="en-US" dirty="0"/>
          </a:p>
          <a:p>
            <a:r>
              <a:rPr lang="en-US" dirty="0"/>
              <a:t>Transaction structuring</a:t>
            </a:r>
          </a:p>
          <a:p>
            <a:pPr lvl="1"/>
            <a:r>
              <a:rPr lang="en-US" dirty="0"/>
              <a:t>Based on factors including</a:t>
            </a:r>
          </a:p>
          <a:p>
            <a:pPr lvl="2"/>
            <a:r>
              <a:rPr lang="en-US" dirty="0"/>
              <a:t>Projects-mix (SRA/ redevelopment/ plot development)</a:t>
            </a:r>
          </a:p>
          <a:p>
            <a:pPr lvl="2"/>
            <a:r>
              <a:rPr lang="en-US" dirty="0"/>
              <a:t>Purpose of funding (acquisition/ approval/ construction)</a:t>
            </a:r>
          </a:p>
          <a:p>
            <a:pPr lvl="2"/>
            <a:r>
              <a:rPr lang="en-US" dirty="0"/>
              <a:t>JV/ JDA funding</a:t>
            </a:r>
          </a:p>
          <a:p>
            <a:r>
              <a:rPr lang="en-US" dirty="0"/>
              <a:t>Assisting in negotiating terms and transaction documents</a:t>
            </a:r>
          </a:p>
          <a:p>
            <a:pPr lvl="1"/>
            <a:r>
              <a:rPr lang="en-US" sz="1400" dirty="0"/>
              <a:t>Competitive Interest Rates/Processing </a:t>
            </a:r>
            <a:r>
              <a:rPr lang="en-US" sz="1400" dirty="0" smtClean="0"/>
              <a:t>Fees</a:t>
            </a:r>
          </a:p>
          <a:p>
            <a:pPr lvl="1"/>
            <a:r>
              <a:rPr lang="en-US" sz="1400" dirty="0" smtClean="0"/>
              <a:t>Tenure</a:t>
            </a:r>
            <a:r>
              <a:rPr lang="en-US" sz="1400" dirty="0"/>
              <a:t>/ Moratorium/ Repayment </a:t>
            </a:r>
            <a:r>
              <a:rPr lang="en-US" sz="1400" dirty="0" smtClean="0"/>
              <a:t>period</a:t>
            </a:r>
          </a:p>
          <a:p>
            <a:pPr lvl="2"/>
            <a:r>
              <a:rPr lang="en-US" sz="1200" dirty="0"/>
              <a:t>Interest moratorium for early stage </a:t>
            </a:r>
            <a:r>
              <a:rPr lang="en-US" sz="1200" dirty="0" smtClean="0"/>
              <a:t>project/ 6 monthly interest payments</a:t>
            </a:r>
            <a:endParaRPr lang="en-US" sz="1200" dirty="0"/>
          </a:p>
          <a:p>
            <a:pPr lvl="1"/>
            <a:r>
              <a:rPr lang="en-US" sz="1400" dirty="0"/>
              <a:t>Pre-payment charges</a:t>
            </a:r>
          </a:p>
          <a:p>
            <a:pPr lvl="1"/>
            <a:r>
              <a:rPr lang="en-US" sz="1400" dirty="0"/>
              <a:t>Clauses sanction letter </a:t>
            </a:r>
            <a:r>
              <a:rPr lang="en-US" sz="1400" dirty="0" smtClean="0"/>
              <a:t> and in final loan/DTD documents</a:t>
            </a:r>
            <a:endParaRPr lang="en-US" sz="1400" dirty="0"/>
          </a:p>
          <a:p>
            <a:r>
              <a:rPr lang="en-US" dirty="0"/>
              <a:t>Post Disbursement Support</a:t>
            </a:r>
          </a:p>
          <a:p>
            <a:pPr lvl="1"/>
            <a:r>
              <a:rPr lang="en-US" sz="1400" dirty="0"/>
              <a:t>Disbursement of balance loan tranches</a:t>
            </a:r>
          </a:p>
          <a:p>
            <a:pPr lvl="1"/>
            <a:r>
              <a:rPr lang="en-US" sz="1400" dirty="0"/>
              <a:t>Project </a:t>
            </a:r>
            <a:r>
              <a:rPr lang="en-US" sz="1400" dirty="0" smtClean="0"/>
              <a:t>monitoring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9" y="678470"/>
            <a:ext cx="7635867" cy="360099"/>
          </a:xfrm>
        </p:spPr>
        <p:txBody>
          <a:bodyPr/>
          <a:lstStyle/>
          <a:p>
            <a:r>
              <a:rPr lang="en-US" dirty="0"/>
              <a:t>What’s On </a:t>
            </a:r>
            <a:r>
              <a:rPr lang="en-US" dirty="0" smtClean="0"/>
              <a:t>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Your Service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5705" y="2230581"/>
            <a:ext cx="9046299" cy="47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744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1800"/>
              </a:spcAft>
              <a:buClr>
                <a:srgbClr val="00AFD7"/>
              </a:buClr>
              <a:buSzPct val="150000"/>
              <a:buFont typeface="Arial"/>
              <a:buChar char="•"/>
            </a:pPr>
            <a:r>
              <a:rPr lang="en-US" sz="2000" dirty="0">
                <a:solidFill>
                  <a:srgbClr val="0C2340"/>
                </a:solidFill>
              </a:rPr>
              <a:t>Aniket has enriched experience </a:t>
            </a:r>
            <a:r>
              <a:rPr lang="en-US" sz="2000" dirty="0" smtClean="0">
                <a:solidFill>
                  <a:srgbClr val="0C2340"/>
                </a:solidFill>
              </a:rPr>
              <a:t>of over a decade in </a:t>
            </a:r>
            <a:r>
              <a:rPr lang="en-US" sz="2000" dirty="0">
                <a:solidFill>
                  <a:srgbClr val="0C2340"/>
                </a:solidFill>
              </a:rPr>
              <a:t>the field of corporate finance and investment banking and across sectors including real estate, education, infrastructure, food processing, etc</a:t>
            </a:r>
            <a:r>
              <a:rPr lang="en-US" sz="2000" dirty="0" smtClean="0">
                <a:solidFill>
                  <a:srgbClr val="0C2340"/>
                </a:solidFill>
              </a:rPr>
              <a:t>.</a:t>
            </a:r>
          </a:p>
          <a:p>
            <a:pPr marL="285750" indent="-285750" algn="just">
              <a:lnSpc>
                <a:spcPct val="110000"/>
              </a:lnSpc>
              <a:spcAft>
                <a:spcPts val="1800"/>
              </a:spcAft>
              <a:buClr>
                <a:srgbClr val="00AFD7"/>
              </a:buClr>
              <a:buSzPct val="150000"/>
              <a:buFont typeface="Arial"/>
              <a:buChar char="•"/>
            </a:pPr>
            <a:r>
              <a:rPr lang="en-US" sz="2000" dirty="0">
                <a:solidFill>
                  <a:srgbClr val="0C2340"/>
                </a:solidFill>
              </a:rPr>
              <a:t>Before founding </a:t>
            </a:r>
            <a:r>
              <a:rPr lang="en-US" sz="2000" dirty="0" err="1">
                <a:solidFill>
                  <a:srgbClr val="0C2340"/>
                </a:solidFill>
              </a:rPr>
              <a:t>MyCap</a:t>
            </a:r>
            <a:r>
              <a:rPr lang="en-US" sz="2000" dirty="0">
                <a:solidFill>
                  <a:srgbClr val="0C2340"/>
                </a:solidFill>
              </a:rPr>
              <a:t> Advisor, </a:t>
            </a:r>
            <a:r>
              <a:rPr lang="en-US" sz="2000" dirty="0" err="1">
                <a:solidFill>
                  <a:srgbClr val="0C2340"/>
                </a:solidFill>
              </a:rPr>
              <a:t>Aniket</a:t>
            </a:r>
            <a:r>
              <a:rPr lang="en-US" sz="2000" dirty="0">
                <a:solidFill>
                  <a:srgbClr val="0C2340"/>
                </a:solidFill>
              </a:rPr>
              <a:t> worked with Deloitte, </a:t>
            </a:r>
            <a:r>
              <a:rPr lang="en-US" sz="2000" dirty="0" err="1">
                <a:solidFill>
                  <a:srgbClr val="0C2340"/>
                </a:solidFill>
              </a:rPr>
              <a:t>Mindspring</a:t>
            </a:r>
            <a:r>
              <a:rPr lang="en-US" sz="2000" dirty="0">
                <a:solidFill>
                  <a:srgbClr val="0C2340"/>
                </a:solidFill>
              </a:rPr>
              <a:t> Advisors, Reliance Capital, Centrum Capital &amp; Edelweiss Group in </a:t>
            </a:r>
            <a:br>
              <a:rPr lang="en-US" sz="2000" dirty="0">
                <a:solidFill>
                  <a:srgbClr val="0C2340"/>
                </a:solidFill>
              </a:rPr>
            </a:br>
            <a:r>
              <a:rPr lang="en-US" sz="2000" dirty="0">
                <a:solidFill>
                  <a:srgbClr val="0C2340"/>
                </a:solidFill>
              </a:rPr>
              <a:t>corporate finance and Real Estate NBFC space.</a:t>
            </a:r>
          </a:p>
          <a:p>
            <a:pPr marL="285750" indent="-285750" algn="just">
              <a:lnSpc>
                <a:spcPct val="110000"/>
              </a:lnSpc>
              <a:spcAft>
                <a:spcPts val="1800"/>
              </a:spcAft>
              <a:buClr>
                <a:srgbClr val="00AFD7"/>
              </a:buClr>
              <a:buSzPct val="150000"/>
              <a:buFont typeface="Arial"/>
              <a:buChar char="•"/>
            </a:pPr>
            <a:r>
              <a:rPr lang="en-US" sz="2000" dirty="0" smtClean="0">
                <a:solidFill>
                  <a:srgbClr val="0C2340"/>
                </a:solidFill>
              </a:rPr>
              <a:t>Chartered </a:t>
            </a:r>
            <a:r>
              <a:rPr lang="en-US" sz="2000" dirty="0">
                <a:solidFill>
                  <a:srgbClr val="0C2340"/>
                </a:solidFill>
              </a:rPr>
              <a:t>Accountant from the Institute of Chartered Accountants of India; Graduated from Sydenham College of Commerce &amp; </a:t>
            </a:r>
            <a:r>
              <a:rPr lang="en-US" sz="2000" dirty="0" smtClean="0">
                <a:solidFill>
                  <a:srgbClr val="0C2340"/>
                </a:solidFill>
              </a:rPr>
              <a:t>Economics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925705" y="2009086"/>
            <a:ext cx="9046299" cy="589373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58775"/>
            <a:r>
              <a:rPr lang="en-US" sz="2400" b="1" dirty="0" smtClean="0"/>
              <a:t>CA Aniket Bagve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9717" y="1755362"/>
            <a:ext cx="1318037" cy="1318037"/>
            <a:chOff x="566359" y="4856140"/>
            <a:chExt cx="1015384" cy="1015384"/>
          </a:xfrm>
        </p:grpSpPr>
        <p:sp>
          <p:nvSpPr>
            <p:cNvPr id="20" name="Oval 19"/>
            <p:cNvSpPr/>
            <p:nvPr/>
          </p:nvSpPr>
          <p:spPr>
            <a:xfrm>
              <a:off x="566359" y="4856140"/>
              <a:ext cx="1015384" cy="1015384"/>
            </a:xfrm>
            <a:prstGeom prst="ellipse">
              <a:avLst/>
            </a:prstGeom>
            <a:ln w="19050" cap="rnd" cmpd="sng">
              <a:solidFill>
                <a:schemeClr val="accent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6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24052" y="4913833"/>
              <a:ext cx="899998" cy="899998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600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68438" y="5002055"/>
              <a:ext cx="611227" cy="611227"/>
              <a:chOff x="4518026" y="1700213"/>
              <a:chExt cx="696913" cy="696913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4670426" y="1852613"/>
                <a:ext cx="98425" cy="217488"/>
              </a:xfrm>
              <a:custGeom>
                <a:avLst/>
                <a:gdLst>
                  <a:gd name="T0" fmla="*/ 14 w 62"/>
                  <a:gd name="T1" fmla="*/ 137 h 137"/>
                  <a:gd name="T2" fmla="*/ 0 w 62"/>
                  <a:gd name="T3" fmla="*/ 137 h 137"/>
                  <a:gd name="T4" fmla="*/ 0 w 62"/>
                  <a:gd name="T5" fmla="*/ 62 h 137"/>
                  <a:gd name="T6" fmla="*/ 0 w 62"/>
                  <a:gd name="T7" fmla="*/ 62 h 137"/>
                  <a:gd name="T8" fmla="*/ 2 w 62"/>
                  <a:gd name="T9" fmla="*/ 50 h 137"/>
                  <a:gd name="T10" fmla="*/ 5 w 62"/>
                  <a:gd name="T11" fmla="*/ 38 h 137"/>
                  <a:gd name="T12" fmla="*/ 10 w 62"/>
                  <a:gd name="T13" fmla="*/ 27 h 137"/>
                  <a:gd name="T14" fmla="*/ 19 w 62"/>
                  <a:gd name="T15" fmla="*/ 19 h 137"/>
                  <a:gd name="T16" fmla="*/ 27 w 62"/>
                  <a:gd name="T17" fmla="*/ 10 h 137"/>
                  <a:gd name="T18" fmla="*/ 38 w 62"/>
                  <a:gd name="T19" fmla="*/ 5 h 137"/>
                  <a:gd name="T20" fmla="*/ 50 w 62"/>
                  <a:gd name="T21" fmla="*/ 2 h 137"/>
                  <a:gd name="T22" fmla="*/ 62 w 62"/>
                  <a:gd name="T23" fmla="*/ 0 h 137"/>
                  <a:gd name="T24" fmla="*/ 62 w 62"/>
                  <a:gd name="T25" fmla="*/ 14 h 137"/>
                  <a:gd name="T26" fmla="*/ 62 w 62"/>
                  <a:gd name="T27" fmla="*/ 14 h 137"/>
                  <a:gd name="T28" fmla="*/ 51 w 62"/>
                  <a:gd name="T29" fmla="*/ 15 h 137"/>
                  <a:gd name="T30" fmla="*/ 43 w 62"/>
                  <a:gd name="T31" fmla="*/ 17 h 137"/>
                  <a:gd name="T32" fmla="*/ 34 w 62"/>
                  <a:gd name="T33" fmla="*/ 22 h 137"/>
                  <a:gd name="T34" fmla="*/ 27 w 62"/>
                  <a:gd name="T35" fmla="*/ 27 h 137"/>
                  <a:gd name="T36" fmla="*/ 22 w 62"/>
                  <a:gd name="T37" fmla="*/ 34 h 137"/>
                  <a:gd name="T38" fmla="*/ 17 w 62"/>
                  <a:gd name="T39" fmla="*/ 43 h 137"/>
                  <a:gd name="T40" fmla="*/ 15 w 62"/>
                  <a:gd name="T41" fmla="*/ 51 h 137"/>
                  <a:gd name="T42" fmla="*/ 14 w 62"/>
                  <a:gd name="T43" fmla="*/ 62 h 137"/>
                  <a:gd name="T44" fmla="*/ 14 w 62"/>
                  <a:gd name="T4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137">
                    <a:moveTo>
                      <a:pt x="14" y="137"/>
                    </a:moveTo>
                    <a:lnTo>
                      <a:pt x="0" y="137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5" y="38"/>
                    </a:lnTo>
                    <a:lnTo>
                      <a:pt x="10" y="27"/>
                    </a:lnTo>
                    <a:lnTo>
                      <a:pt x="19" y="19"/>
                    </a:lnTo>
                    <a:lnTo>
                      <a:pt x="27" y="10"/>
                    </a:lnTo>
                    <a:lnTo>
                      <a:pt x="38" y="5"/>
                    </a:lnTo>
                    <a:lnTo>
                      <a:pt x="50" y="2"/>
                    </a:lnTo>
                    <a:lnTo>
                      <a:pt x="62" y="0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51" y="15"/>
                    </a:lnTo>
                    <a:lnTo>
                      <a:pt x="43" y="17"/>
                    </a:lnTo>
                    <a:lnTo>
                      <a:pt x="34" y="22"/>
                    </a:lnTo>
                    <a:lnTo>
                      <a:pt x="27" y="27"/>
                    </a:lnTo>
                    <a:lnTo>
                      <a:pt x="22" y="34"/>
                    </a:lnTo>
                    <a:lnTo>
                      <a:pt x="17" y="43"/>
                    </a:lnTo>
                    <a:lnTo>
                      <a:pt x="15" y="51"/>
                    </a:lnTo>
                    <a:lnTo>
                      <a:pt x="14" y="62"/>
                    </a:lnTo>
                    <a:lnTo>
                      <a:pt x="14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4964113" y="1852613"/>
                <a:ext cx="98425" cy="217488"/>
              </a:xfrm>
              <a:custGeom>
                <a:avLst/>
                <a:gdLst>
                  <a:gd name="T0" fmla="*/ 62 w 62"/>
                  <a:gd name="T1" fmla="*/ 137 h 137"/>
                  <a:gd name="T2" fmla="*/ 48 w 62"/>
                  <a:gd name="T3" fmla="*/ 137 h 137"/>
                  <a:gd name="T4" fmla="*/ 48 w 62"/>
                  <a:gd name="T5" fmla="*/ 62 h 137"/>
                  <a:gd name="T6" fmla="*/ 48 w 62"/>
                  <a:gd name="T7" fmla="*/ 62 h 137"/>
                  <a:gd name="T8" fmla="*/ 46 w 62"/>
                  <a:gd name="T9" fmla="*/ 51 h 137"/>
                  <a:gd name="T10" fmla="*/ 45 w 62"/>
                  <a:gd name="T11" fmla="*/ 43 h 137"/>
                  <a:gd name="T12" fmla="*/ 39 w 62"/>
                  <a:gd name="T13" fmla="*/ 34 h 137"/>
                  <a:gd name="T14" fmla="*/ 34 w 62"/>
                  <a:gd name="T15" fmla="*/ 27 h 137"/>
                  <a:gd name="T16" fmla="*/ 27 w 62"/>
                  <a:gd name="T17" fmla="*/ 22 h 137"/>
                  <a:gd name="T18" fmla="*/ 19 w 62"/>
                  <a:gd name="T19" fmla="*/ 17 h 137"/>
                  <a:gd name="T20" fmla="*/ 10 w 62"/>
                  <a:gd name="T21" fmla="*/ 15 h 137"/>
                  <a:gd name="T22" fmla="*/ 0 w 62"/>
                  <a:gd name="T23" fmla="*/ 14 h 137"/>
                  <a:gd name="T24" fmla="*/ 0 w 62"/>
                  <a:gd name="T25" fmla="*/ 0 h 137"/>
                  <a:gd name="T26" fmla="*/ 0 w 62"/>
                  <a:gd name="T27" fmla="*/ 0 h 137"/>
                  <a:gd name="T28" fmla="*/ 12 w 62"/>
                  <a:gd name="T29" fmla="*/ 2 h 137"/>
                  <a:gd name="T30" fmla="*/ 24 w 62"/>
                  <a:gd name="T31" fmla="*/ 5 h 137"/>
                  <a:gd name="T32" fmla="*/ 34 w 62"/>
                  <a:gd name="T33" fmla="*/ 10 h 137"/>
                  <a:gd name="T34" fmla="*/ 43 w 62"/>
                  <a:gd name="T35" fmla="*/ 19 h 137"/>
                  <a:gd name="T36" fmla="*/ 51 w 62"/>
                  <a:gd name="T37" fmla="*/ 27 h 137"/>
                  <a:gd name="T38" fmla="*/ 57 w 62"/>
                  <a:gd name="T39" fmla="*/ 38 h 137"/>
                  <a:gd name="T40" fmla="*/ 60 w 62"/>
                  <a:gd name="T41" fmla="*/ 50 h 137"/>
                  <a:gd name="T42" fmla="*/ 62 w 62"/>
                  <a:gd name="T43" fmla="*/ 62 h 137"/>
                  <a:gd name="T44" fmla="*/ 62 w 62"/>
                  <a:gd name="T4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137">
                    <a:moveTo>
                      <a:pt x="62" y="137"/>
                    </a:moveTo>
                    <a:lnTo>
                      <a:pt x="48" y="137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6" y="51"/>
                    </a:lnTo>
                    <a:lnTo>
                      <a:pt x="45" y="43"/>
                    </a:lnTo>
                    <a:lnTo>
                      <a:pt x="39" y="34"/>
                    </a:lnTo>
                    <a:lnTo>
                      <a:pt x="34" y="27"/>
                    </a:lnTo>
                    <a:lnTo>
                      <a:pt x="27" y="22"/>
                    </a:lnTo>
                    <a:lnTo>
                      <a:pt x="19" y="17"/>
                    </a:lnTo>
                    <a:lnTo>
                      <a:pt x="10" y="15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24" y="5"/>
                    </a:lnTo>
                    <a:lnTo>
                      <a:pt x="34" y="10"/>
                    </a:lnTo>
                    <a:lnTo>
                      <a:pt x="43" y="19"/>
                    </a:lnTo>
                    <a:lnTo>
                      <a:pt x="51" y="27"/>
                    </a:lnTo>
                    <a:lnTo>
                      <a:pt x="57" y="38"/>
                    </a:lnTo>
                    <a:lnTo>
                      <a:pt x="60" y="50"/>
                    </a:lnTo>
                    <a:lnTo>
                      <a:pt x="62" y="62"/>
                    </a:lnTo>
                    <a:lnTo>
                      <a:pt x="62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5051426" y="2179638"/>
                <a:ext cx="163513" cy="217488"/>
              </a:xfrm>
              <a:custGeom>
                <a:avLst/>
                <a:gdLst>
                  <a:gd name="T0" fmla="*/ 103 w 103"/>
                  <a:gd name="T1" fmla="*/ 137 h 137"/>
                  <a:gd name="T2" fmla="*/ 27 w 103"/>
                  <a:gd name="T3" fmla="*/ 137 h 137"/>
                  <a:gd name="T4" fmla="*/ 27 w 103"/>
                  <a:gd name="T5" fmla="*/ 123 h 137"/>
                  <a:gd name="T6" fmla="*/ 89 w 103"/>
                  <a:gd name="T7" fmla="*/ 123 h 137"/>
                  <a:gd name="T8" fmla="*/ 89 w 103"/>
                  <a:gd name="T9" fmla="*/ 13 h 137"/>
                  <a:gd name="T10" fmla="*/ 0 w 103"/>
                  <a:gd name="T11" fmla="*/ 13 h 137"/>
                  <a:gd name="T12" fmla="*/ 0 w 103"/>
                  <a:gd name="T13" fmla="*/ 0 h 137"/>
                  <a:gd name="T14" fmla="*/ 103 w 103"/>
                  <a:gd name="T15" fmla="*/ 0 h 137"/>
                  <a:gd name="T16" fmla="*/ 103 w 103"/>
                  <a:gd name="T1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37">
                    <a:moveTo>
                      <a:pt x="103" y="137"/>
                    </a:moveTo>
                    <a:lnTo>
                      <a:pt x="27" y="137"/>
                    </a:lnTo>
                    <a:lnTo>
                      <a:pt x="27" y="123"/>
                    </a:lnTo>
                    <a:lnTo>
                      <a:pt x="89" y="123"/>
                    </a:lnTo>
                    <a:lnTo>
                      <a:pt x="89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4518026" y="2179638"/>
                <a:ext cx="163513" cy="217488"/>
              </a:xfrm>
              <a:custGeom>
                <a:avLst/>
                <a:gdLst>
                  <a:gd name="T0" fmla="*/ 75 w 103"/>
                  <a:gd name="T1" fmla="*/ 137 h 137"/>
                  <a:gd name="T2" fmla="*/ 0 w 103"/>
                  <a:gd name="T3" fmla="*/ 137 h 137"/>
                  <a:gd name="T4" fmla="*/ 0 w 103"/>
                  <a:gd name="T5" fmla="*/ 0 h 137"/>
                  <a:gd name="T6" fmla="*/ 103 w 103"/>
                  <a:gd name="T7" fmla="*/ 0 h 137"/>
                  <a:gd name="T8" fmla="*/ 103 w 103"/>
                  <a:gd name="T9" fmla="*/ 13 h 137"/>
                  <a:gd name="T10" fmla="*/ 14 w 103"/>
                  <a:gd name="T11" fmla="*/ 13 h 137"/>
                  <a:gd name="T12" fmla="*/ 14 w 103"/>
                  <a:gd name="T13" fmla="*/ 123 h 137"/>
                  <a:gd name="T14" fmla="*/ 75 w 103"/>
                  <a:gd name="T15" fmla="*/ 123 h 137"/>
                  <a:gd name="T16" fmla="*/ 75 w 103"/>
                  <a:gd name="T1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37">
                    <a:moveTo>
                      <a:pt x="75" y="137"/>
                    </a:moveTo>
                    <a:lnTo>
                      <a:pt x="0" y="137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13"/>
                    </a:lnTo>
                    <a:lnTo>
                      <a:pt x="14" y="13"/>
                    </a:lnTo>
                    <a:lnTo>
                      <a:pt x="14" y="123"/>
                    </a:lnTo>
                    <a:lnTo>
                      <a:pt x="75" y="123"/>
                    </a:lnTo>
                    <a:lnTo>
                      <a:pt x="75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4670426" y="2112963"/>
                <a:ext cx="392113" cy="284163"/>
              </a:xfrm>
              <a:custGeom>
                <a:avLst/>
                <a:gdLst>
                  <a:gd name="T0" fmla="*/ 240 w 247"/>
                  <a:gd name="T1" fmla="*/ 179 h 179"/>
                  <a:gd name="T2" fmla="*/ 7 w 247"/>
                  <a:gd name="T3" fmla="*/ 179 h 179"/>
                  <a:gd name="T4" fmla="*/ 7 w 247"/>
                  <a:gd name="T5" fmla="*/ 179 h 179"/>
                  <a:gd name="T6" fmla="*/ 3 w 247"/>
                  <a:gd name="T7" fmla="*/ 179 h 179"/>
                  <a:gd name="T8" fmla="*/ 2 w 247"/>
                  <a:gd name="T9" fmla="*/ 177 h 179"/>
                  <a:gd name="T10" fmla="*/ 0 w 247"/>
                  <a:gd name="T11" fmla="*/ 175 h 179"/>
                  <a:gd name="T12" fmla="*/ 0 w 247"/>
                  <a:gd name="T13" fmla="*/ 172 h 179"/>
                  <a:gd name="T14" fmla="*/ 0 w 247"/>
                  <a:gd name="T15" fmla="*/ 28 h 179"/>
                  <a:gd name="T16" fmla="*/ 0 w 247"/>
                  <a:gd name="T17" fmla="*/ 28 h 179"/>
                  <a:gd name="T18" fmla="*/ 0 w 247"/>
                  <a:gd name="T19" fmla="*/ 23 h 179"/>
                  <a:gd name="T20" fmla="*/ 2 w 247"/>
                  <a:gd name="T21" fmla="*/ 18 h 179"/>
                  <a:gd name="T22" fmla="*/ 9 w 247"/>
                  <a:gd name="T23" fmla="*/ 9 h 179"/>
                  <a:gd name="T24" fmla="*/ 17 w 247"/>
                  <a:gd name="T25" fmla="*/ 2 h 179"/>
                  <a:gd name="T26" fmla="*/ 22 w 247"/>
                  <a:gd name="T27" fmla="*/ 0 h 179"/>
                  <a:gd name="T28" fmla="*/ 27 w 247"/>
                  <a:gd name="T29" fmla="*/ 0 h 179"/>
                  <a:gd name="T30" fmla="*/ 219 w 247"/>
                  <a:gd name="T31" fmla="*/ 0 h 179"/>
                  <a:gd name="T32" fmla="*/ 219 w 247"/>
                  <a:gd name="T33" fmla="*/ 0 h 179"/>
                  <a:gd name="T34" fmla="*/ 224 w 247"/>
                  <a:gd name="T35" fmla="*/ 0 h 179"/>
                  <a:gd name="T36" fmla="*/ 230 w 247"/>
                  <a:gd name="T37" fmla="*/ 2 h 179"/>
                  <a:gd name="T38" fmla="*/ 238 w 247"/>
                  <a:gd name="T39" fmla="*/ 9 h 179"/>
                  <a:gd name="T40" fmla="*/ 245 w 247"/>
                  <a:gd name="T41" fmla="*/ 18 h 179"/>
                  <a:gd name="T42" fmla="*/ 247 w 247"/>
                  <a:gd name="T43" fmla="*/ 23 h 179"/>
                  <a:gd name="T44" fmla="*/ 247 w 247"/>
                  <a:gd name="T45" fmla="*/ 28 h 179"/>
                  <a:gd name="T46" fmla="*/ 247 w 247"/>
                  <a:gd name="T47" fmla="*/ 172 h 179"/>
                  <a:gd name="T48" fmla="*/ 247 w 247"/>
                  <a:gd name="T49" fmla="*/ 172 h 179"/>
                  <a:gd name="T50" fmla="*/ 247 w 247"/>
                  <a:gd name="T51" fmla="*/ 175 h 179"/>
                  <a:gd name="T52" fmla="*/ 245 w 247"/>
                  <a:gd name="T53" fmla="*/ 177 h 179"/>
                  <a:gd name="T54" fmla="*/ 243 w 247"/>
                  <a:gd name="T55" fmla="*/ 179 h 179"/>
                  <a:gd name="T56" fmla="*/ 240 w 247"/>
                  <a:gd name="T57" fmla="*/ 179 h 179"/>
                  <a:gd name="T58" fmla="*/ 240 w 247"/>
                  <a:gd name="T59" fmla="*/ 179 h 179"/>
                  <a:gd name="T60" fmla="*/ 14 w 247"/>
                  <a:gd name="T61" fmla="*/ 165 h 179"/>
                  <a:gd name="T62" fmla="*/ 233 w 247"/>
                  <a:gd name="T63" fmla="*/ 165 h 179"/>
                  <a:gd name="T64" fmla="*/ 233 w 247"/>
                  <a:gd name="T65" fmla="*/ 28 h 179"/>
                  <a:gd name="T66" fmla="*/ 233 w 247"/>
                  <a:gd name="T67" fmla="*/ 28 h 179"/>
                  <a:gd name="T68" fmla="*/ 231 w 247"/>
                  <a:gd name="T69" fmla="*/ 23 h 179"/>
                  <a:gd name="T70" fmla="*/ 230 w 247"/>
                  <a:gd name="T71" fmla="*/ 18 h 179"/>
                  <a:gd name="T72" fmla="*/ 224 w 247"/>
                  <a:gd name="T73" fmla="*/ 16 h 179"/>
                  <a:gd name="T74" fmla="*/ 219 w 247"/>
                  <a:gd name="T75" fmla="*/ 14 h 179"/>
                  <a:gd name="T76" fmla="*/ 27 w 247"/>
                  <a:gd name="T77" fmla="*/ 14 h 179"/>
                  <a:gd name="T78" fmla="*/ 27 w 247"/>
                  <a:gd name="T79" fmla="*/ 14 h 179"/>
                  <a:gd name="T80" fmla="*/ 22 w 247"/>
                  <a:gd name="T81" fmla="*/ 16 h 179"/>
                  <a:gd name="T82" fmla="*/ 17 w 247"/>
                  <a:gd name="T83" fmla="*/ 18 h 179"/>
                  <a:gd name="T84" fmla="*/ 15 w 247"/>
                  <a:gd name="T85" fmla="*/ 23 h 179"/>
                  <a:gd name="T86" fmla="*/ 14 w 247"/>
                  <a:gd name="T87" fmla="*/ 28 h 179"/>
                  <a:gd name="T88" fmla="*/ 14 w 247"/>
                  <a:gd name="T89" fmla="*/ 16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179">
                    <a:moveTo>
                      <a:pt x="240" y="179"/>
                    </a:moveTo>
                    <a:lnTo>
                      <a:pt x="7" y="179"/>
                    </a:lnTo>
                    <a:lnTo>
                      <a:pt x="7" y="179"/>
                    </a:lnTo>
                    <a:lnTo>
                      <a:pt x="3" y="179"/>
                    </a:lnTo>
                    <a:lnTo>
                      <a:pt x="2" y="177"/>
                    </a:lnTo>
                    <a:lnTo>
                      <a:pt x="0" y="175"/>
                    </a:lnTo>
                    <a:lnTo>
                      <a:pt x="0" y="17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24" y="0"/>
                    </a:lnTo>
                    <a:lnTo>
                      <a:pt x="230" y="2"/>
                    </a:lnTo>
                    <a:lnTo>
                      <a:pt x="238" y="9"/>
                    </a:lnTo>
                    <a:lnTo>
                      <a:pt x="245" y="18"/>
                    </a:lnTo>
                    <a:lnTo>
                      <a:pt x="247" y="23"/>
                    </a:lnTo>
                    <a:lnTo>
                      <a:pt x="247" y="28"/>
                    </a:lnTo>
                    <a:lnTo>
                      <a:pt x="247" y="172"/>
                    </a:lnTo>
                    <a:lnTo>
                      <a:pt x="247" y="172"/>
                    </a:lnTo>
                    <a:lnTo>
                      <a:pt x="247" y="175"/>
                    </a:lnTo>
                    <a:lnTo>
                      <a:pt x="245" y="177"/>
                    </a:lnTo>
                    <a:lnTo>
                      <a:pt x="243" y="179"/>
                    </a:lnTo>
                    <a:lnTo>
                      <a:pt x="240" y="179"/>
                    </a:lnTo>
                    <a:lnTo>
                      <a:pt x="240" y="179"/>
                    </a:lnTo>
                    <a:close/>
                    <a:moveTo>
                      <a:pt x="14" y="165"/>
                    </a:moveTo>
                    <a:lnTo>
                      <a:pt x="233" y="165"/>
                    </a:lnTo>
                    <a:lnTo>
                      <a:pt x="233" y="28"/>
                    </a:lnTo>
                    <a:lnTo>
                      <a:pt x="233" y="28"/>
                    </a:lnTo>
                    <a:lnTo>
                      <a:pt x="231" y="23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2" y="16"/>
                    </a:lnTo>
                    <a:lnTo>
                      <a:pt x="17" y="18"/>
                    </a:lnTo>
                    <a:lnTo>
                      <a:pt x="15" y="23"/>
                    </a:lnTo>
                    <a:lnTo>
                      <a:pt x="14" y="28"/>
                    </a:lnTo>
                    <a:lnTo>
                      <a:pt x="1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5040313" y="2244726"/>
                <a:ext cx="53975" cy="146050"/>
              </a:xfrm>
              <a:custGeom>
                <a:avLst/>
                <a:gdLst>
                  <a:gd name="T0" fmla="*/ 14 w 34"/>
                  <a:gd name="T1" fmla="*/ 92 h 92"/>
                  <a:gd name="T2" fmla="*/ 0 w 34"/>
                  <a:gd name="T3" fmla="*/ 85 h 92"/>
                  <a:gd name="T4" fmla="*/ 21 w 34"/>
                  <a:gd name="T5" fmla="*/ 46 h 92"/>
                  <a:gd name="T6" fmla="*/ 21 w 34"/>
                  <a:gd name="T7" fmla="*/ 13 h 92"/>
                  <a:gd name="T8" fmla="*/ 7 w 34"/>
                  <a:gd name="T9" fmla="*/ 13 h 92"/>
                  <a:gd name="T10" fmla="*/ 7 w 34"/>
                  <a:gd name="T11" fmla="*/ 0 h 92"/>
                  <a:gd name="T12" fmla="*/ 27 w 34"/>
                  <a:gd name="T13" fmla="*/ 0 h 92"/>
                  <a:gd name="T14" fmla="*/ 27 w 34"/>
                  <a:gd name="T15" fmla="*/ 0 h 92"/>
                  <a:gd name="T16" fmla="*/ 31 w 34"/>
                  <a:gd name="T17" fmla="*/ 0 h 92"/>
                  <a:gd name="T18" fmla="*/ 33 w 34"/>
                  <a:gd name="T19" fmla="*/ 1 h 92"/>
                  <a:gd name="T20" fmla="*/ 34 w 34"/>
                  <a:gd name="T21" fmla="*/ 3 h 92"/>
                  <a:gd name="T22" fmla="*/ 34 w 34"/>
                  <a:gd name="T23" fmla="*/ 7 h 92"/>
                  <a:gd name="T24" fmla="*/ 34 w 34"/>
                  <a:gd name="T25" fmla="*/ 48 h 92"/>
                  <a:gd name="T26" fmla="*/ 34 w 34"/>
                  <a:gd name="T27" fmla="*/ 48 h 92"/>
                  <a:gd name="T28" fmla="*/ 34 w 34"/>
                  <a:gd name="T29" fmla="*/ 51 h 92"/>
                  <a:gd name="T30" fmla="*/ 14 w 34"/>
                  <a:gd name="T3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92">
                    <a:moveTo>
                      <a:pt x="14" y="92"/>
                    </a:moveTo>
                    <a:lnTo>
                      <a:pt x="0" y="85"/>
                    </a:lnTo>
                    <a:lnTo>
                      <a:pt x="21" y="46"/>
                    </a:lnTo>
                    <a:lnTo>
                      <a:pt x="21" y="13"/>
                    </a:lnTo>
                    <a:lnTo>
                      <a:pt x="7" y="13"/>
                    </a:lnTo>
                    <a:lnTo>
                      <a:pt x="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51"/>
                    </a:lnTo>
                    <a:lnTo>
                      <a:pt x="14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4637088" y="2244726"/>
                <a:ext cx="55563" cy="146050"/>
              </a:xfrm>
              <a:custGeom>
                <a:avLst/>
                <a:gdLst>
                  <a:gd name="T0" fmla="*/ 21 w 35"/>
                  <a:gd name="T1" fmla="*/ 92 h 92"/>
                  <a:gd name="T2" fmla="*/ 0 w 35"/>
                  <a:gd name="T3" fmla="*/ 51 h 92"/>
                  <a:gd name="T4" fmla="*/ 0 w 35"/>
                  <a:gd name="T5" fmla="*/ 51 h 92"/>
                  <a:gd name="T6" fmla="*/ 0 w 35"/>
                  <a:gd name="T7" fmla="*/ 48 h 92"/>
                  <a:gd name="T8" fmla="*/ 0 w 35"/>
                  <a:gd name="T9" fmla="*/ 7 h 92"/>
                  <a:gd name="T10" fmla="*/ 0 w 35"/>
                  <a:gd name="T11" fmla="*/ 7 h 92"/>
                  <a:gd name="T12" fmla="*/ 0 w 35"/>
                  <a:gd name="T13" fmla="*/ 3 h 92"/>
                  <a:gd name="T14" fmla="*/ 2 w 35"/>
                  <a:gd name="T15" fmla="*/ 1 h 92"/>
                  <a:gd name="T16" fmla="*/ 4 w 35"/>
                  <a:gd name="T17" fmla="*/ 0 h 92"/>
                  <a:gd name="T18" fmla="*/ 7 w 35"/>
                  <a:gd name="T19" fmla="*/ 0 h 92"/>
                  <a:gd name="T20" fmla="*/ 28 w 35"/>
                  <a:gd name="T21" fmla="*/ 0 h 92"/>
                  <a:gd name="T22" fmla="*/ 28 w 35"/>
                  <a:gd name="T23" fmla="*/ 13 h 92"/>
                  <a:gd name="T24" fmla="*/ 14 w 35"/>
                  <a:gd name="T25" fmla="*/ 13 h 92"/>
                  <a:gd name="T26" fmla="*/ 14 w 35"/>
                  <a:gd name="T27" fmla="*/ 46 h 92"/>
                  <a:gd name="T28" fmla="*/ 35 w 35"/>
                  <a:gd name="T29" fmla="*/ 85 h 92"/>
                  <a:gd name="T30" fmla="*/ 21 w 35"/>
                  <a:gd name="T3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92">
                    <a:moveTo>
                      <a:pt x="21" y="92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28" y="0"/>
                    </a:lnTo>
                    <a:lnTo>
                      <a:pt x="28" y="13"/>
                    </a:lnTo>
                    <a:lnTo>
                      <a:pt x="14" y="13"/>
                    </a:lnTo>
                    <a:lnTo>
                      <a:pt x="14" y="46"/>
                    </a:lnTo>
                    <a:lnTo>
                      <a:pt x="35" y="85"/>
                    </a:lnTo>
                    <a:lnTo>
                      <a:pt x="21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2"/>
              <p:cNvSpPr>
                <a:spLocks noEditPoints="1"/>
              </p:cNvSpPr>
              <p:nvPr/>
            </p:nvSpPr>
            <p:spPr bwMode="auto">
              <a:xfrm>
                <a:off x="4822826" y="2211388"/>
                <a:ext cx="87313" cy="87313"/>
              </a:xfrm>
              <a:custGeom>
                <a:avLst/>
                <a:gdLst>
                  <a:gd name="T0" fmla="*/ 27 w 55"/>
                  <a:gd name="T1" fmla="*/ 55 h 55"/>
                  <a:gd name="T2" fmla="*/ 27 w 55"/>
                  <a:gd name="T3" fmla="*/ 55 h 55"/>
                  <a:gd name="T4" fmla="*/ 22 w 55"/>
                  <a:gd name="T5" fmla="*/ 55 h 55"/>
                  <a:gd name="T6" fmla="*/ 17 w 55"/>
                  <a:gd name="T7" fmla="*/ 53 h 55"/>
                  <a:gd name="T8" fmla="*/ 9 w 55"/>
                  <a:gd name="T9" fmla="*/ 46 h 55"/>
                  <a:gd name="T10" fmla="*/ 2 w 55"/>
                  <a:gd name="T11" fmla="*/ 38 h 55"/>
                  <a:gd name="T12" fmla="*/ 0 w 55"/>
                  <a:gd name="T13" fmla="*/ 33 h 55"/>
                  <a:gd name="T14" fmla="*/ 0 w 55"/>
                  <a:gd name="T15" fmla="*/ 28 h 55"/>
                  <a:gd name="T16" fmla="*/ 0 w 55"/>
                  <a:gd name="T17" fmla="*/ 28 h 55"/>
                  <a:gd name="T18" fmla="*/ 0 w 55"/>
                  <a:gd name="T19" fmla="*/ 22 h 55"/>
                  <a:gd name="T20" fmla="*/ 2 w 55"/>
                  <a:gd name="T21" fmla="*/ 17 h 55"/>
                  <a:gd name="T22" fmla="*/ 9 w 55"/>
                  <a:gd name="T23" fmla="*/ 9 h 55"/>
                  <a:gd name="T24" fmla="*/ 17 w 55"/>
                  <a:gd name="T25" fmla="*/ 2 h 55"/>
                  <a:gd name="T26" fmla="*/ 22 w 55"/>
                  <a:gd name="T27" fmla="*/ 0 h 55"/>
                  <a:gd name="T28" fmla="*/ 27 w 55"/>
                  <a:gd name="T29" fmla="*/ 0 h 55"/>
                  <a:gd name="T30" fmla="*/ 27 w 55"/>
                  <a:gd name="T31" fmla="*/ 0 h 55"/>
                  <a:gd name="T32" fmla="*/ 33 w 55"/>
                  <a:gd name="T33" fmla="*/ 0 h 55"/>
                  <a:gd name="T34" fmla="*/ 38 w 55"/>
                  <a:gd name="T35" fmla="*/ 2 h 55"/>
                  <a:gd name="T36" fmla="*/ 46 w 55"/>
                  <a:gd name="T37" fmla="*/ 9 h 55"/>
                  <a:gd name="T38" fmla="*/ 53 w 55"/>
                  <a:gd name="T39" fmla="*/ 17 h 55"/>
                  <a:gd name="T40" fmla="*/ 55 w 55"/>
                  <a:gd name="T41" fmla="*/ 22 h 55"/>
                  <a:gd name="T42" fmla="*/ 55 w 55"/>
                  <a:gd name="T43" fmla="*/ 28 h 55"/>
                  <a:gd name="T44" fmla="*/ 55 w 55"/>
                  <a:gd name="T45" fmla="*/ 28 h 55"/>
                  <a:gd name="T46" fmla="*/ 55 w 55"/>
                  <a:gd name="T47" fmla="*/ 33 h 55"/>
                  <a:gd name="T48" fmla="*/ 53 w 55"/>
                  <a:gd name="T49" fmla="*/ 38 h 55"/>
                  <a:gd name="T50" fmla="*/ 46 w 55"/>
                  <a:gd name="T51" fmla="*/ 46 h 55"/>
                  <a:gd name="T52" fmla="*/ 38 w 55"/>
                  <a:gd name="T53" fmla="*/ 53 h 55"/>
                  <a:gd name="T54" fmla="*/ 33 w 55"/>
                  <a:gd name="T55" fmla="*/ 55 h 55"/>
                  <a:gd name="T56" fmla="*/ 27 w 55"/>
                  <a:gd name="T57" fmla="*/ 55 h 55"/>
                  <a:gd name="T58" fmla="*/ 27 w 55"/>
                  <a:gd name="T59" fmla="*/ 55 h 55"/>
                  <a:gd name="T60" fmla="*/ 27 w 55"/>
                  <a:gd name="T61" fmla="*/ 14 h 55"/>
                  <a:gd name="T62" fmla="*/ 27 w 55"/>
                  <a:gd name="T63" fmla="*/ 14 h 55"/>
                  <a:gd name="T64" fmla="*/ 22 w 55"/>
                  <a:gd name="T65" fmla="*/ 16 h 55"/>
                  <a:gd name="T66" fmla="*/ 17 w 55"/>
                  <a:gd name="T67" fmla="*/ 17 h 55"/>
                  <a:gd name="T68" fmla="*/ 15 w 55"/>
                  <a:gd name="T69" fmla="*/ 22 h 55"/>
                  <a:gd name="T70" fmla="*/ 14 w 55"/>
                  <a:gd name="T71" fmla="*/ 28 h 55"/>
                  <a:gd name="T72" fmla="*/ 14 w 55"/>
                  <a:gd name="T73" fmla="*/ 28 h 55"/>
                  <a:gd name="T74" fmla="*/ 15 w 55"/>
                  <a:gd name="T75" fmla="*/ 33 h 55"/>
                  <a:gd name="T76" fmla="*/ 17 w 55"/>
                  <a:gd name="T77" fmla="*/ 38 h 55"/>
                  <a:gd name="T78" fmla="*/ 22 w 55"/>
                  <a:gd name="T79" fmla="*/ 40 h 55"/>
                  <a:gd name="T80" fmla="*/ 27 w 55"/>
                  <a:gd name="T81" fmla="*/ 41 h 55"/>
                  <a:gd name="T82" fmla="*/ 27 w 55"/>
                  <a:gd name="T83" fmla="*/ 41 h 55"/>
                  <a:gd name="T84" fmla="*/ 33 w 55"/>
                  <a:gd name="T85" fmla="*/ 40 h 55"/>
                  <a:gd name="T86" fmla="*/ 38 w 55"/>
                  <a:gd name="T87" fmla="*/ 38 h 55"/>
                  <a:gd name="T88" fmla="*/ 39 w 55"/>
                  <a:gd name="T89" fmla="*/ 33 h 55"/>
                  <a:gd name="T90" fmla="*/ 41 w 55"/>
                  <a:gd name="T91" fmla="*/ 28 h 55"/>
                  <a:gd name="T92" fmla="*/ 41 w 55"/>
                  <a:gd name="T93" fmla="*/ 28 h 55"/>
                  <a:gd name="T94" fmla="*/ 39 w 55"/>
                  <a:gd name="T95" fmla="*/ 22 h 55"/>
                  <a:gd name="T96" fmla="*/ 38 w 55"/>
                  <a:gd name="T97" fmla="*/ 17 h 55"/>
                  <a:gd name="T98" fmla="*/ 33 w 55"/>
                  <a:gd name="T99" fmla="*/ 16 h 55"/>
                  <a:gd name="T100" fmla="*/ 27 w 55"/>
                  <a:gd name="T101" fmla="*/ 14 h 55"/>
                  <a:gd name="T102" fmla="*/ 27 w 55"/>
                  <a:gd name="T103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27" y="55"/>
                    </a:lnTo>
                    <a:lnTo>
                      <a:pt x="22" y="55"/>
                    </a:lnTo>
                    <a:lnTo>
                      <a:pt x="17" y="53"/>
                    </a:lnTo>
                    <a:lnTo>
                      <a:pt x="9" y="46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9" y="9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6" y="9"/>
                    </a:lnTo>
                    <a:lnTo>
                      <a:pt x="53" y="17"/>
                    </a:lnTo>
                    <a:lnTo>
                      <a:pt x="55" y="22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33"/>
                    </a:lnTo>
                    <a:lnTo>
                      <a:pt x="53" y="38"/>
                    </a:lnTo>
                    <a:lnTo>
                      <a:pt x="46" y="46"/>
                    </a:lnTo>
                    <a:lnTo>
                      <a:pt x="38" y="53"/>
                    </a:lnTo>
                    <a:lnTo>
                      <a:pt x="33" y="55"/>
                    </a:lnTo>
                    <a:lnTo>
                      <a:pt x="27" y="55"/>
                    </a:lnTo>
                    <a:lnTo>
                      <a:pt x="27" y="55"/>
                    </a:lnTo>
                    <a:close/>
                    <a:moveTo>
                      <a:pt x="27" y="14"/>
                    </a:moveTo>
                    <a:lnTo>
                      <a:pt x="27" y="14"/>
                    </a:lnTo>
                    <a:lnTo>
                      <a:pt x="22" y="16"/>
                    </a:lnTo>
                    <a:lnTo>
                      <a:pt x="17" y="17"/>
                    </a:lnTo>
                    <a:lnTo>
                      <a:pt x="15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33"/>
                    </a:lnTo>
                    <a:lnTo>
                      <a:pt x="17" y="38"/>
                    </a:lnTo>
                    <a:lnTo>
                      <a:pt x="22" y="40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33" y="40"/>
                    </a:lnTo>
                    <a:lnTo>
                      <a:pt x="38" y="38"/>
                    </a:lnTo>
                    <a:lnTo>
                      <a:pt x="39" y="33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9" y="22"/>
                    </a:lnTo>
                    <a:lnTo>
                      <a:pt x="38" y="17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4616451" y="2017713"/>
                <a:ext cx="168275" cy="171450"/>
              </a:xfrm>
              <a:custGeom>
                <a:avLst/>
                <a:gdLst>
                  <a:gd name="T0" fmla="*/ 13 w 106"/>
                  <a:gd name="T1" fmla="*/ 108 h 108"/>
                  <a:gd name="T2" fmla="*/ 0 w 106"/>
                  <a:gd name="T3" fmla="*/ 108 h 108"/>
                  <a:gd name="T4" fmla="*/ 0 w 106"/>
                  <a:gd name="T5" fmla="*/ 95 h 108"/>
                  <a:gd name="T6" fmla="*/ 0 w 106"/>
                  <a:gd name="T7" fmla="*/ 95 h 108"/>
                  <a:gd name="T8" fmla="*/ 1 w 106"/>
                  <a:gd name="T9" fmla="*/ 76 h 108"/>
                  <a:gd name="T10" fmla="*/ 5 w 106"/>
                  <a:gd name="T11" fmla="*/ 60 h 108"/>
                  <a:gd name="T12" fmla="*/ 12 w 106"/>
                  <a:gd name="T13" fmla="*/ 48 h 108"/>
                  <a:gd name="T14" fmla="*/ 19 w 106"/>
                  <a:gd name="T15" fmla="*/ 40 h 108"/>
                  <a:gd name="T16" fmla="*/ 29 w 106"/>
                  <a:gd name="T17" fmla="*/ 31 h 108"/>
                  <a:gd name="T18" fmla="*/ 39 w 106"/>
                  <a:gd name="T19" fmla="*/ 26 h 108"/>
                  <a:gd name="T20" fmla="*/ 63 w 106"/>
                  <a:gd name="T21" fmla="*/ 16 h 108"/>
                  <a:gd name="T22" fmla="*/ 63 w 106"/>
                  <a:gd name="T23" fmla="*/ 16 h 108"/>
                  <a:gd name="T24" fmla="*/ 80 w 106"/>
                  <a:gd name="T25" fmla="*/ 9 h 108"/>
                  <a:gd name="T26" fmla="*/ 99 w 106"/>
                  <a:gd name="T27" fmla="*/ 0 h 108"/>
                  <a:gd name="T28" fmla="*/ 106 w 106"/>
                  <a:gd name="T29" fmla="*/ 11 h 108"/>
                  <a:gd name="T30" fmla="*/ 106 w 106"/>
                  <a:gd name="T31" fmla="*/ 11 h 108"/>
                  <a:gd name="T32" fmla="*/ 85 w 106"/>
                  <a:gd name="T33" fmla="*/ 21 h 108"/>
                  <a:gd name="T34" fmla="*/ 67 w 106"/>
                  <a:gd name="T35" fmla="*/ 30 h 108"/>
                  <a:gd name="T36" fmla="*/ 67 w 106"/>
                  <a:gd name="T37" fmla="*/ 30 h 108"/>
                  <a:gd name="T38" fmla="*/ 46 w 106"/>
                  <a:gd name="T39" fmla="*/ 38 h 108"/>
                  <a:gd name="T40" fmla="*/ 36 w 106"/>
                  <a:gd name="T41" fmla="*/ 43 h 108"/>
                  <a:gd name="T42" fmla="*/ 29 w 106"/>
                  <a:gd name="T43" fmla="*/ 50 h 108"/>
                  <a:gd name="T44" fmla="*/ 22 w 106"/>
                  <a:gd name="T45" fmla="*/ 57 h 108"/>
                  <a:gd name="T46" fmla="*/ 17 w 106"/>
                  <a:gd name="T47" fmla="*/ 67 h 108"/>
                  <a:gd name="T48" fmla="*/ 15 w 106"/>
                  <a:gd name="T49" fmla="*/ 79 h 108"/>
                  <a:gd name="T50" fmla="*/ 13 w 106"/>
                  <a:gd name="T51" fmla="*/ 95 h 108"/>
                  <a:gd name="T52" fmla="*/ 13 w 106"/>
                  <a:gd name="T5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8">
                    <a:moveTo>
                      <a:pt x="13" y="108"/>
                    </a:moveTo>
                    <a:lnTo>
                      <a:pt x="0" y="108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5" y="60"/>
                    </a:lnTo>
                    <a:lnTo>
                      <a:pt x="12" y="48"/>
                    </a:lnTo>
                    <a:lnTo>
                      <a:pt x="19" y="40"/>
                    </a:lnTo>
                    <a:lnTo>
                      <a:pt x="29" y="31"/>
                    </a:lnTo>
                    <a:lnTo>
                      <a:pt x="39" y="2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80" y="9"/>
                    </a:lnTo>
                    <a:lnTo>
                      <a:pt x="99" y="0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85" y="21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46" y="38"/>
                    </a:lnTo>
                    <a:lnTo>
                      <a:pt x="36" y="43"/>
                    </a:lnTo>
                    <a:lnTo>
                      <a:pt x="29" y="50"/>
                    </a:lnTo>
                    <a:lnTo>
                      <a:pt x="22" y="57"/>
                    </a:lnTo>
                    <a:lnTo>
                      <a:pt x="17" y="67"/>
                    </a:lnTo>
                    <a:lnTo>
                      <a:pt x="15" y="79"/>
                    </a:lnTo>
                    <a:lnTo>
                      <a:pt x="13" y="95"/>
                    </a:lnTo>
                    <a:lnTo>
                      <a:pt x="13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4948238" y="2017713"/>
                <a:ext cx="168275" cy="171450"/>
              </a:xfrm>
              <a:custGeom>
                <a:avLst/>
                <a:gdLst>
                  <a:gd name="T0" fmla="*/ 106 w 106"/>
                  <a:gd name="T1" fmla="*/ 108 h 108"/>
                  <a:gd name="T2" fmla="*/ 92 w 106"/>
                  <a:gd name="T3" fmla="*/ 108 h 108"/>
                  <a:gd name="T4" fmla="*/ 92 w 106"/>
                  <a:gd name="T5" fmla="*/ 88 h 108"/>
                  <a:gd name="T6" fmla="*/ 92 w 106"/>
                  <a:gd name="T7" fmla="*/ 88 h 108"/>
                  <a:gd name="T8" fmla="*/ 91 w 106"/>
                  <a:gd name="T9" fmla="*/ 74 h 108"/>
                  <a:gd name="T10" fmla="*/ 89 w 106"/>
                  <a:gd name="T11" fmla="*/ 62 h 108"/>
                  <a:gd name="T12" fmla="*/ 85 w 106"/>
                  <a:gd name="T13" fmla="*/ 54 h 108"/>
                  <a:gd name="T14" fmla="*/ 79 w 106"/>
                  <a:gd name="T15" fmla="*/ 45 h 108"/>
                  <a:gd name="T16" fmla="*/ 72 w 106"/>
                  <a:gd name="T17" fmla="*/ 40 h 108"/>
                  <a:gd name="T18" fmla="*/ 63 w 106"/>
                  <a:gd name="T19" fmla="*/ 36 h 108"/>
                  <a:gd name="T20" fmla="*/ 43 w 106"/>
                  <a:gd name="T21" fmla="*/ 30 h 108"/>
                  <a:gd name="T22" fmla="*/ 43 w 106"/>
                  <a:gd name="T23" fmla="*/ 30 h 108"/>
                  <a:gd name="T24" fmla="*/ 22 w 106"/>
                  <a:gd name="T25" fmla="*/ 21 h 108"/>
                  <a:gd name="T26" fmla="*/ 12 w 106"/>
                  <a:gd name="T27" fmla="*/ 18 h 108"/>
                  <a:gd name="T28" fmla="*/ 0 w 106"/>
                  <a:gd name="T29" fmla="*/ 11 h 108"/>
                  <a:gd name="T30" fmla="*/ 7 w 106"/>
                  <a:gd name="T31" fmla="*/ 0 h 108"/>
                  <a:gd name="T32" fmla="*/ 7 w 106"/>
                  <a:gd name="T33" fmla="*/ 0 h 108"/>
                  <a:gd name="T34" fmla="*/ 27 w 106"/>
                  <a:gd name="T35" fmla="*/ 9 h 108"/>
                  <a:gd name="T36" fmla="*/ 46 w 106"/>
                  <a:gd name="T37" fmla="*/ 16 h 108"/>
                  <a:gd name="T38" fmla="*/ 46 w 106"/>
                  <a:gd name="T39" fmla="*/ 16 h 108"/>
                  <a:gd name="T40" fmla="*/ 68 w 106"/>
                  <a:gd name="T41" fmla="*/ 24 h 108"/>
                  <a:gd name="T42" fmla="*/ 79 w 106"/>
                  <a:gd name="T43" fmla="*/ 30 h 108"/>
                  <a:gd name="T44" fmla="*/ 87 w 106"/>
                  <a:gd name="T45" fmla="*/ 35 h 108"/>
                  <a:gd name="T46" fmla="*/ 96 w 106"/>
                  <a:gd name="T47" fmla="*/ 45 h 108"/>
                  <a:gd name="T48" fmla="*/ 101 w 106"/>
                  <a:gd name="T49" fmla="*/ 55 h 108"/>
                  <a:gd name="T50" fmla="*/ 104 w 106"/>
                  <a:gd name="T51" fmla="*/ 71 h 108"/>
                  <a:gd name="T52" fmla="*/ 106 w 106"/>
                  <a:gd name="T53" fmla="*/ 88 h 108"/>
                  <a:gd name="T54" fmla="*/ 106 w 106"/>
                  <a:gd name="T5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" h="108">
                    <a:moveTo>
                      <a:pt x="106" y="108"/>
                    </a:moveTo>
                    <a:lnTo>
                      <a:pt x="92" y="108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1" y="74"/>
                    </a:lnTo>
                    <a:lnTo>
                      <a:pt x="89" y="62"/>
                    </a:lnTo>
                    <a:lnTo>
                      <a:pt x="85" y="54"/>
                    </a:lnTo>
                    <a:lnTo>
                      <a:pt x="79" y="45"/>
                    </a:lnTo>
                    <a:lnTo>
                      <a:pt x="72" y="40"/>
                    </a:lnTo>
                    <a:lnTo>
                      <a:pt x="63" y="36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22" y="21"/>
                    </a:lnTo>
                    <a:lnTo>
                      <a:pt x="12" y="18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7" y="9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68" y="24"/>
                    </a:lnTo>
                    <a:lnTo>
                      <a:pt x="79" y="30"/>
                    </a:lnTo>
                    <a:lnTo>
                      <a:pt x="87" y="35"/>
                    </a:lnTo>
                    <a:lnTo>
                      <a:pt x="96" y="45"/>
                    </a:lnTo>
                    <a:lnTo>
                      <a:pt x="101" y="55"/>
                    </a:lnTo>
                    <a:lnTo>
                      <a:pt x="104" y="71"/>
                    </a:lnTo>
                    <a:lnTo>
                      <a:pt x="106" y="88"/>
                    </a:lnTo>
                    <a:lnTo>
                      <a:pt x="106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15"/>
              <p:cNvSpPr>
                <a:spLocks noEditPoints="1"/>
              </p:cNvSpPr>
              <p:nvPr/>
            </p:nvSpPr>
            <p:spPr bwMode="auto">
              <a:xfrm>
                <a:off x="4765676" y="1982788"/>
                <a:ext cx="201613" cy="101600"/>
              </a:xfrm>
              <a:custGeom>
                <a:avLst/>
                <a:gdLst>
                  <a:gd name="T0" fmla="*/ 92 w 127"/>
                  <a:gd name="T1" fmla="*/ 64 h 64"/>
                  <a:gd name="T2" fmla="*/ 63 w 127"/>
                  <a:gd name="T3" fmla="*/ 48 h 64"/>
                  <a:gd name="T4" fmla="*/ 34 w 127"/>
                  <a:gd name="T5" fmla="*/ 64 h 64"/>
                  <a:gd name="T6" fmla="*/ 0 w 127"/>
                  <a:gd name="T7" fmla="*/ 29 h 64"/>
                  <a:gd name="T8" fmla="*/ 19 w 127"/>
                  <a:gd name="T9" fmla="*/ 0 h 64"/>
                  <a:gd name="T10" fmla="*/ 63 w 127"/>
                  <a:gd name="T11" fmla="*/ 7 h 64"/>
                  <a:gd name="T12" fmla="*/ 108 w 127"/>
                  <a:gd name="T13" fmla="*/ 0 h 64"/>
                  <a:gd name="T14" fmla="*/ 127 w 127"/>
                  <a:gd name="T15" fmla="*/ 29 h 64"/>
                  <a:gd name="T16" fmla="*/ 92 w 127"/>
                  <a:gd name="T17" fmla="*/ 64 h 64"/>
                  <a:gd name="T18" fmla="*/ 63 w 127"/>
                  <a:gd name="T19" fmla="*/ 34 h 64"/>
                  <a:gd name="T20" fmla="*/ 89 w 127"/>
                  <a:gd name="T21" fmla="*/ 46 h 64"/>
                  <a:gd name="T22" fmla="*/ 110 w 127"/>
                  <a:gd name="T23" fmla="*/ 26 h 64"/>
                  <a:gd name="T24" fmla="*/ 101 w 127"/>
                  <a:gd name="T25" fmla="*/ 14 h 64"/>
                  <a:gd name="T26" fmla="*/ 63 w 127"/>
                  <a:gd name="T27" fmla="*/ 21 h 64"/>
                  <a:gd name="T28" fmla="*/ 26 w 127"/>
                  <a:gd name="T29" fmla="*/ 14 h 64"/>
                  <a:gd name="T30" fmla="*/ 17 w 127"/>
                  <a:gd name="T31" fmla="*/ 26 h 64"/>
                  <a:gd name="T32" fmla="*/ 38 w 127"/>
                  <a:gd name="T33" fmla="*/ 46 h 64"/>
                  <a:gd name="T34" fmla="*/ 63 w 127"/>
                  <a:gd name="T35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" h="64">
                    <a:moveTo>
                      <a:pt x="92" y="64"/>
                    </a:moveTo>
                    <a:lnTo>
                      <a:pt x="63" y="48"/>
                    </a:lnTo>
                    <a:lnTo>
                      <a:pt x="34" y="64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63" y="7"/>
                    </a:lnTo>
                    <a:lnTo>
                      <a:pt x="108" y="0"/>
                    </a:lnTo>
                    <a:lnTo>
                      <a:pt x="127" y="29"/>
                    </a:lnTo>
                    <a:lnTo>
                      <a:pt x="92" y="64"/>
                    </a:lnTo>
                    <a:close/>
                    <a:moveTo>
                      <a:pt x="63" y="34"/>
                    </a:moveTo>
                    <a:lnTo>
                      <a:pt x="89" y="46"/>
                    </a:lnTo>
                    <a:lnTo>
                      <a:pt x="110" y="26"/>
                    </a:lnTo>
                    <a:lnTo>
                      <a:pt x="101" y="14"/>
                    </a:lnTo>
                    <a:lnTo>
                      <a:pt x="63" y="21"/>
                    </a:lnTo>
                    <a:lnTo>
                      <a:pt x="26" y="14"/>
                    </a:lnTo>
                    <a:lnTo>
                      <a:pt x="17" y="26"/>
                    </a:lnTo>
                    <a:lnTo>
                      <a:pt x="38" y="46"/>
                    </a:lnTo>
                    <a:lnTo>
                      <a:pt x="63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4910138" y="1951038"/>
                <a:ext cx="2063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4800601" y="1951038"/>
                <a:ext cx="222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18"/>
              <p:cNvSpPr>
                <a:spLocks/>
              </p:cNvSpPr>
              <p:nvPr/>
            </p:nvSpPr>
            <p:spPr bwMode="auto">
              <a:xfrm>
                <a:off x="4757738" y="1809751"/>
                <a:ext cx="217488" cy="161925"/>
              </a:xfrm>
              <a:custGeom>
                <a:avLst/>
                <a:gdLst>
                  <a:gd name="T0" fmla="*/ 68 w 137"/>
                  <a:gd name="T1" fmla="*/ 102 h 102"/>
                  <a:gd name="T2" fmla="*/ 68 w 137"/>
                  <a:gd name="T3" fmla="*/ 102 h 102"/>
                  <a:gd name="T4" fmla="*/ 55 w 137"/>
                  <a:gd name="T5" fmla="*/ 101 h 102"/>
                  <a:gd name="T6" fmla="*/ 43 w 137"/>
                  <a:gd name="T7" fmla="*/ 99 h 102"/>
                  <a:gd name="T8" fmla="*/ 31 w 137"/>
                  <a:gd name="T9" fmla="*/ 95 h 102"/>
                  <a:gd name="T10" fmla="*/ 31 w 137"/>
                  <a:gd name="T11" fmla="*/ 94 h 102"/>
                  <a:gd name="T12" fmla="*/ 31 w 137"/>
                  <a:gd name="T13" fmla="*/ 94 h 102"/>
                  <a:gd name="T14" fmla="*/ 26 w 137"/>
                  <a:gd name="T15" fmla="*/ 90 h 102"/>
                  <a:gd name="T16" fmla="*/ 17 w 137"/>
                  <a:gd name="T17" fmla="*/ 80 h 102"/>
                  <a:gd name="T18" fmla="*/ 12 w 137"/>
                  <a:gd name="T19" fmla="*/ 71 h 102"/>
                  <a:gd name="T20" fmla="*/ 8 w 137"/>
                  <a:gd name="T21" fmla="*/ 60 h 102"/>
                  <a:gd name="T22" fmla="*/ 3 w 137"/>
                  <a:gd name="T23" fmla="*/ 46 h 102"/>
                  <a:gd name="T24" fmla="*/ 0 w 137"/>
                  <a:gd name="T25" fmla="*/ 29 h 102"/>
                  <a:gd name="T26" fmla="*/ 0 w 137"/>
                  <a:gd name="T27" fmla="*/ 27 h 102"/>
                  <a:gd name="T28" fmla="*/ 0 w 137"/>
                  <a:gd name="T29" fmla="*/ 0 h 102"/>
                  <a:gd name="T30" fmla="*/ 14 w 137"/>
                  <a:gd name="T31" fmla="*/ 0 h 102"/>
                  <a:gd name="T32" fmla="*/ 14 w 137"/>
                  <a:gd name="T33" fmla="*/ 27 h 102"/>
                  <a:gd name="T34" fmla="*/ 14 w 137"/>
                  <a:gd name="T35" fmla="*/ 27 h 102"/>
                  <a:gd name="T36" fmla="*/ 17 w 137"/>
                  <a:gd name="T37" fmla="*/ 41 h 102"/>
                  <a:gd name="T38" fmla="*/ 19 w 137"/>
                  <a:gd name="T39" fmla="*/ 53 h 102"/>
                  <a:gd name="T40" fmla="*/ 27 w 137"/>
                  <a:gd name="T41" fmla="*/ 70 h 102"/>
                  <a:gd name="T42" fmla="*/ 34 w 137"/>
                  <a:gd name="T43" fmla="*/ 78 h 102"/>
                  <a:gd name="T44" fmla="*/ 38 w 137"/>
                  <a:gd name="T45" fmla="*/ 83 h 102"/>
                  <a:gd name="T46" fmla="*/ 38 w 137"/>
                  <a:gd name="T47" fmla="*/ 83 h 102"/>
                  <a:gd name="T48" fmla="*/ 48 w 137"/>
                  <a:gd name="T49" fmla="*/ 87 h 102"/>
                  <a:gd name="T50" fmla="*/ 58 w 137"/>
                  <a:gd name="T51" fmla="*/ 89 h 102"/>
                  <a:gd name="T52" fmla="*/ 68 w 137"/>
                  <a:gd name="T53" fmla="*/ 89 h 102"/>
                  <a:gd name="T54" fmla="*/ 68 w 137"/>
                  <a:gd name="T55" fmla="*/ 89 h 102"/>
                  <a:gd name="T56" fmla="*/ 79 w 137"/>
                  <a:gd name="T57" fmla="*/ 89 h 102"/>
                  <a:gd name="T58" fmla="*/ 89 w 137"/>
                  <a:gd name="T59" fmla="*/ 87 h 102"/>
                  <a:gd name="T60" fmla="*/ 99 w 137"/>
                  <a:gd name="T61" fmla="*/ 83 h 102"/>
                  <a:gd name="T62" fmla="*/ 99 w 137"/>
                  <a:gd name="T63" fmla="*/ 83 h 102"/>
                  <a:gd name="T64" fmla="*/ 103 w 137"/>
                  <a:gd name="T65" fmla="*/ 78 h 102"/>
                  <a:gd name="T66" fmla="*/ 109 w 137"/>
                  <a:gd name="T67" fmla="*/ 70 h 102"/>
                  <a:gd name="T68" fmla="*/ 118 w 137"/>
                  <a:gd name="T69" fmla="*/ 53 h 102"/>
                  <a:gd name="T70" fmla="*/ 120 w 137"/>
                  <a:gd name="T71" fmla="*/ 41 h 102"/>
                  <a:gd name="T72" fmla="*/ 123 w 137"/>
                  <a:gd name="T73" fmla="*/ 27 h 102"/>
                  <a:gd name="T74" fmla="*/ 123 w 137"/>
                  <a:gd name="T75" fmla="*/ 0 h 102"/>
                  <a:gd name="T76" fmla="*/ 137 w 137"/>
                  <a:gd name="T77" fmla="*/ 0 h 102"/>
                  <a:gd name="T78" fmla="*/ 137 w 137"/>
                  <a:gd name="T79" fmla="*/ 29 h 102"/>
                  <a:gd name="T80" fmla="*/ 137 w 137"/>
                  <a:gd name="T81" fmla="*/ 29 h 102"/>
                  <a:gd name="T82" fmla="*/ 133 w 137"/>
                  <a:gd name="T83" fmla="*/ 46 h 102"/>
                  <a:gd name="T84" fmla="*/ 128 w 137"/>
                  <a:gd name="T85" fmla="*/ 60 h 102"/>
                  <a:gd name="T86" fmla="*/ 125 w 137"/>
                  <a:gd name="T87" fmla="*/ 71 h 102"/>
                  <a:gd name="T88" fmla="*/ 120 w 137"/>
                  <a:gd name="T89" fmla="*/ 80 h 102"/>
                  <a:gd name="T90" fmla="*/ 111 w 137"/>
                  <a:gd name="T91" fmla="*/ 90 h 102"/>
                  <a:gd name="T92" fmla="*/ 106 w 137"/>
                  <a:gd name="T93" fmla="*/ 94 h 102"/>
                  <a:gd name="T94" fmla="*/ 106 w 137"/>
                  <a:gd name="T95" fmla="*/ 95 h 102"/>
                  <a:gd name="T96" fmla="*/ 106 w 137"/>
                  <a:gd name="T97" fmla="*/ 95 h 102"/>
                  <a:gd name="T98" fmla="*/ 94 w 137"/>
                  <a:gd name="T99" fmla="*/ 99 h 102"/>
                  <a:gd name="T100" fmla="*/ 82 w 137"/>
                  <a:gd name="T101" fmla="*/ 101 h 102"/>
                  <a:gd name="T102" fmla="*/ 68 w 137"/>
                  <a:gd name="T103" fmla="*/ 102 h 102"/>
                  <a:gd name="T104" fmla="*/ 68 w 137"/>
                  <a:gd name="T10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7" h="102">
                    <a:moveTo>
                      <a:pt x="68" y="102"/>
                    </a:moveTo>
                    <a:lnTo>
                      <a:pt x="68" y="102"/>
                    </a:lnTo>
                    <a:lnTo>
                      <a:pt x="55" y="101"/>
                    </a:lnTo>
                    <a:lnTo>
                      <a:pt x="43" y="99"/>
                    </a:lnTo>
                    <a:lnTo>
                      <a:pt x="31" y="95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26" y="90"/>
                    </a:lnTo>
                    <a:lnTo>
                      <a:pt x="17" y="80"/>
                    </a:lnTo>
                    <a:lnTo>
                      <a:pt x="12" y="71"/>
                    </a:lnTo>
                    <a:lnTo>
                      <a:pt x="8" y="60"/>
                    </a:lnTo>
                    <a:lnTo>
                      <a:pt x="3" y="46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7" y="41"/>
                    </a:lnTo>
                    <a:lnTo>
                      <a:pt x="19" y="53"/>
                    </a:lnTo>
                    <a:lnTo>
                      <a:pt x="27" y="70"/>
                    </a:lnTo>
                    <a:lnTo>
                      <a:pt x="34" y="78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8" y="87"/>
                    </a:lnTo>
                    <a:lnTo>
                      <a:pt x="58" y="89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79" y="89"/>
                    </a:lnTo>
                    <a:lnTo>
                      <a:pt x="89" y="87"/>
                    </a:lnTo>
                    <a:lnTo>
                      <a:pt x="99" y="83"/>
                    </a:lnTo>
                    <a:lnTo>
                      <a:pt x="99" y="83"/>
                    </a:lnTo>
                    <a:lnTo>
                      <a:pt x="103" y="78"/>
                    </a:lnTo>
                    <a:lnTo>
                      <a:pt x="109" y="70"/>
                    </a:lnTo>
                    <a:lnTo>
                      <a:pt x="118" y="53"/>
                    </a:lnTo>
                    <a:lnTo>
                      <a:pt x="120" y="41"/>
                    </a:lnTo>
                    <a:lnTo>
                      <a:pt x="123" y="27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29"/>
                    </a:lnTo>
                    <a:lnTo>
                      <a:pt x="137" y="29"/>
                    </a:lnTo>
                    <a:lnTo>
                      <a:pt x="133" y="46"/>
                    </a:lnTo>
                    <a:lnTo>
                      <a:pt x="128" y="60"/>
                    </a:lnTo>
                    <a:lnTo>
                      <a:pt x="125" y="71"/>
                    </a:lnTo>
                    <a:lnTo>
                      <a:pt x="120" y="80"/>
                    </a:lnTo>
                    <a:lnTo>
                      <a:pt x="111" y="90"/>
                    </a:lnTo>
                    <a:lnTo>
                      <a:pt x="106" y="94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94" y="99"/>
                    </a:lnTo>
                    <a:lnTo>
                      <a:pt x="82" y="101"/>
                    </a:lnTo>
                    <a:lnTo>
                      <a:pt x="68" y="102"/>
                    </a:lnTo>
                    <a:lnTo>
                      <a:pt x="68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4757738" y="1700213"/>
                <a:ext cx="217488" cy="109538"/>
              </a:xfrm>
              <a:custGeom>
                <a:avLst/>
                <a:gdLst>
                  <a:gd name="T0" fmla="*/ 137 w 137"/>
                  <a:gd name="T1" fmla="*/ 69 h 69"/>
                  <a:gd name="T2" fmla="*/ 123 w 137"/>
                  <a:gd name="T3" fmla="*/ 69 h 69"/>
                  <a:gd name="T4" fmla="*/ 123 w 137"/>
                  <a:gd name="T5" fmla="*/ 69 h 69"/>
                  <a:gd name="T6" fmla="*/ 123 w 137"/>
                  <a:gd name="T7" fmla="*/ 55 h 69"/>
                  <a:gd name="T8" fmla="*/ 120 w 137"/>
                  <a:gd name="T9" fmla="*/ 45 h 69"/>
                  <a:gd name="T10" fmla="*/ 116 w 137"/>
                  <a:gd name="T11" fmla="*/ 34 h 69"/>
                  <a:gd name="T12" fmla="*/ 109 w 137"/>
                  <a:gd name="T13" fmla="*/ 27 h 69"/>
                  <a:gd name="T14" fmla="*/ 103 w 137"/>
                  <a:gd name="T15" fmla="*/ 21 h 69"/>
                  <a:gd name="T16" fmla="*/ 92 w 137"/>
                  <a:gd name="T17" fmla="*/ 17 h 69"/>
                  <a:gd name="T18" fmla="*/ 82 w 137"/>
                  <a:gd name="T19" fmla="*/ 14 h 69"/>
                  <a:gd name="T20" fmla="*/ 68 w 137"/>
                  <a:gd name="T21" fmla="*/ 14 h 69"/>
                  <a:gd name="T22" fmla="*/ 68 w 137"/>
                  <a:gd name="T23" fmla="*/ 14 h 69"/>
                  <a:gd name="T24" fmla="*/ 55 w 137"/>
                  <a:gd name="T25" fmla="*/ 14 h 69"/>
                  <a:gd name="T26" fmla="*/ 44 w 137"/>
                  <a:gd name="T27" fmla="*/ 17 h 69"/>
                  <a:gd name="T28" fmla="*/ 34 w 137"/>
                  <a:gd name="T29" fmla="*/ 21 h 69"/>
                  <a:gd name="T30" fmla="*/ 27 w 137"/>
                  <a:gd name="T31" fmla="*/ 27 h 69"/>
                  <a:gd name="T32" fmla="*/ 20 w 137"/>
                  <a:gd name="T33" fmla="*/ 34 h 69"/>
                  <a:gd name="T34" fmla="*/ 17 w 137"/>
                  <a:gd name="T35" fmla="*/ 45 h 69"/>
                  <a:gd name="T36" fmla="*/ 14 w 137"/>
                  <a:gd name="T37" fmla="*/ 55 h 69"/>
                  <a:gd name="T38" fmla="*/ 14 w 137"/>
                  <a:gd name="T39" fmla="*/ 69 h 69"/>
                  <a:gd name="T40" fmla="*/ 0 w 137"/>
                  <a:gd name="T41" fmla="*/ 69 h 69"/>
                  <a:gd name="T42" fmla="*/ 0 w 137"/>
                  <a:gd name="T43" fmla="*/ 69 h 69"/>
                  <a:gd name="T44" fmla="*/ 2 w 137"/>
                  <a:gd name="T45" fmla="*/ 53 h 69"/>
                  <a:gd name="T46" fmla="*/ 5 w 137"/>
                  <a:gd name="T47" fmla="*/ 39 h 69"/>
                  <a:gd name="T48" fmla="*/ 10 w 137"/>
                  <a:gd name="T49" fmla="*/ 27 h 69"/>
                  <a:gd name="T50" fmla="*/ 17 w 137"/>
                  <a:gd name="T51" fmla="*/ 17 h 69"/>
                  <a:gd name="T52" fmla="*/ 27 w 137"/>
                  <a:gd name="T53" fmla="*/ 10 h 69"/>
                  <a:gd name="T54" fmla="*/ 39 w 137"/>
                  <a:gd name="T55" fmla="*/ 5 h 69"/>
                  <a:gd name="T56" fmla="*/ 53 w 137"/>
                  <a:gd name="T57" fmla="*/ 2 h 69"/>
                  <a:gd name="T58" fmla="*/ 68 w 137"/>
                  <a:gd name="T59" fmla="*/ 0 h 69"/>
                  <a:gd name="T60" fmla="*/ 68 w 137"/>
                  <a:gd name="T61" fmla="*/ 0 h 69"/>
                  <a:gd name="T62" fmla="*/ 84 w 137"/>
                  <a:gd name="T63" fmla="*/ 2 h 69"/>
                  <a:gd name="T64" fmla="*/ 97 w 137"/>
                  <a:gd name="T65" fmla="*/ 5 h 69"/>
                  <a:gd name="T66" fmla="*/ 109 w 137"/>
                  <a:gd name="T67" fmla="*/ 10 h 69"/>
                  <a:gd name="T68" fmla="*/ 120 w 137"/>
                  <a:gd name="T69" fmla="*/ 17 h 69"/>
                  <a:gd name="T70" fmla="*/ 127 w 137"/>
                  <a:gd name="T71" fmla="*/ 27 h 69"/>
                  <a:gd name="T72" fmla="*/ 132 w 137"/>
                  <a:gd name="T73" fmla="*/ 39 h 69"/>
                  <a:gd name="T74" fmla="*/ 135 w 137"/>
                  <a:gd name="T75" fmla="*/ 53 h 69"/>
                  <a:gd name="T76" fmla="*/ 137 w 137"/>
                  <a:gd name="T77" fmla="*/ 69 h 69"/>
                  <a:gd name="T78" fmla="*/ 137 w 137"/>
                  <a:gd name="T7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7" h="69">
                    <a:moveTo>
                      <a:pt x="137" y="69"/>
                    </a:moveTo>
                    <a:lnTo>
                      <a:pt x="123" y="69"/>
                    </a:lnTo>
                    <a:lnTo>
                      <a:pt x="123" y="69"/>
                    </a:lnTo>
                    <a:lnTo>
                      <a:pt x="123" y="55"/>
                    </a:lnTo>
                    <a:lnTo>
                      <a:pt x="120" y="45"/>
                    </a:lnTo>
                    <a:lnTo>
                      <a:pt x="116" y="34"/>
                    </a:lnTo>
                    <a:lnTo>
                      <a:pt x="109" y="27"/>
                    </a:lnTo>
                    <a:lnTo>
                      <a:pt x="103" y="21"/>
                    </a:lnTo>
                    <a:lnTo>
                      <a:pt x="92" y="17"/>
                    </a:lnTo>
                    <a:lnTo>
                      <a:pt x="82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55" y="14"/>
                    </a:lnTo>
                    <a:lnTo>
                      <a:pt x="44" y="17"/>
                    </a:lnTo>
                    <a:lnTo>
                      <a:pt x="34" y="21"/>
                    </a:lnTo>
                    <a:lnTo>
                      <a:pt x="27" y="27"/>
                    </a:lnTo>
                    <a:lnTo>
                      <a:pt x="20" y="34"/>
                    </a:lnTo>
                    <a:lnTo>
                      <a:pt x="17" y="45"/>
                    </a:lnTo>
                    <a:lnTo>
                      <a:pt x="14" y="55"/>
                    </a:lnTo>
                    <a:lnTo>
                      <a:pt x="14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2" y="53"/>
                    </a:lnTo>
                    <a:lnTo>
                      <a:pt x="5" y="39"/>
                    </a:lnTo>
                    <a:lnTo>
                      <a:pt x="10" y="27"/>
                    </a:lnTo>
                    <a:lnTo>
                      <a:pt x="17" y="17"/>
                    </a:lnTo>
                    <a:lnTo>
                      <a:pt x="27" y="10"/>
                    </a:lnTo>
                    <a:lnTo>
                      <a:pt x="39" y="5"/>
                    </a:lnTo>
                    <a:lnTo>
                      <a:pt x="53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4" y="2"/>
                    </a:lnTo>
                    <a:lnTo>
                      <a:pt x="97" y="5"/>
                    </a:lnTo>
                    <a:lnTo>
                      <a:pt x="109" y="10"/>
                    </a:lnTo>
                    <a:lnTo>
                      <a:pt x="120" y="17"/>
                    </a:lnTo>
                    <a:lnTo>
                      <a:pt x="127" y="27"/>
                    </a:lnTo>
                    <a:lnTo>
                      <a:pt x="132" y="39"/>
                    </a:lnTo>
                    <a:lnTo>
                      <a:pt x="135" y="53"/>
                    </a:lnTo>
                    <a:lnTo>
                      <a:pt x="137" y="69"/>
                    </a:lnTo>
                    <a:lnTo>
                      <a:pt x="137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>
                <a:off x="4762501" y="1776413"/>
                <a:ext cx="206375" cy="65088"/>
              </a:xfrm>
              <a:custGeom>
                <a:avLst/>
                <a:gdLst>
                  <a:gd name="T0" fmla="*/ 100 w 130"/>
                  <a:gd name="T1" fmla="*/ 41 h 41"/>
                  <a:gd name="T2" fmla="*/ 31 w 130"/>
                  <a:gd name="T3" fmla="*/ 14 h 41"/>
                  <a:gd name="T4" fmla="*/ 7 w 130"/>
                  <a:gd name="T5" fmla="*/ 27 h 41"/>
                  <a:gd name="T6" fmla="*/ 0 w 130"/>
                  <a:gd name="T7" fmla="*/ 14 h 41"/>
                  <a:gd name="T8" fmla="*/ 31 w 130"/>
                  <a:gd name="T9" fmla="*/ 0 h 41"/>
                  <a:gd name="T10" fmla="*/ 100 w 130"/>
                  <a:gd name="T11" fmla="*/ 27 h 41"/>
                  <a:gd name="T12" fmla="*/ 124 w 130"/>
                  <a:gd name="T13" fmla="*/ 14 h 41"/>
                  <a:gd name="T14" fmla="*/ 130 w 130"/>
                  <a:gd name="T15" fmla="*/ 27 h 41"/>
                  <a:gd name="T16" fmla="*/ 100 w 130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41">
                    <a:moveTo>
                      <a:pt x="100" y="41"/>
                    </a:moveTo>
                    <a:lnTo>
                      <a:pt x="31" y="14"/>
                    </a:lnTo>
                    <a:lnTo>
                      <a:pt x="7" y="27"/>
                    </a:lnTo>
                    <a:lnTo>
                      <a:pt x="0" y="14"/>
                    </a:lnTo>
                    <a:lnTo>
                      <a:pt x="31" y="0"/>
                    </a:lnTo>
                    <a:lnTo>
                      <a:pt x="100" y="27"/>
                    </a:lnTo>
                    <a:lnTo>
                      <a:pt x="124" y="14"/>
                    </a:lnTo>
                    <a:lnTo>
                      <a:pt x="130" y="27"/>
                    </a:lnTo>
                    <a:lnTo>
                      <a:pt x="10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pic>
        <p:nvPicPr>
          <p:cNvPr id="39" name="Picture 38" descr="AB Photo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471501" y="1613887"/>
            <a:ext cx="1368658" cy="14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6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0679C6C-715F-44F3-8DA3-2EC5FBAAEB7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2"/>
          </p:nvPr>
        </p:nvSpPr>
        <p:spPr/>
        <p:txBody>
          <a:bodyPr anchor="b"/>
          <a:lstStyle/>
          <a:p>
            <a:r>
              <a:rPr lang="en-US" sz="1200" dirty="0"/>
              <a:t>represents a selection of experience </a:t>
            </a:r>
            <a:r>
              <a:rPr lang="en-US" sz="1200" dirty="0" smtClean="0"/>
              <a:t>as </a:t>
            </a:r>
            <a:r>
              <a:rPr lang="en-US" sz="1200" dirty="0"/>
              <a:t>part of previous organizations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algn="just"/>
            <a:r>
              <a:rPr lang="en-US" dirty="0" smtClean="0"/>
              <a:t>Successfully closed </a:t>
            </a:r>
            <a:r>
              <a:rPr lang="en-US" dirty="0"/>
              <a:t>project funding transactions from NBFC platform worth over Rs. 5 billion including;</a:t>
            </a:r>
          </a:p>
          <a:p>
            <a:pPr lvl="1" algn="just"/>
            <a:r>
              <a:rPr lang="en-US" dirty="0"/>
              <a:t>Rs.5.25 billion funding for two projects in Matunga and Chembur</a:t>
            </a:r>
          </a:p>
          <a:p>
            <a:pPr lvl="1" algn="just"/>
            <a:r>
              <a:rPr lang="en-US" dirty="0"/>
              <a:t>Rs.1.65 billion funding for a project in Ambernath</a:t>
            </a:r>
          </a:p>
          <a:p>
            <a:pPr algn="just"/>
            <a:r>
              <a:rPr lang="en-US" dirty="0" smtClean="0"/>
              <a:t>End to end involvement from </a:t>
            </a:r>
            <a:r>
              <a:rPr lang="en-US" dirty="0"/>
              <a:t>deal origination to execution </a:t>
            </a:r>
            <a:r>
              <a:rPr lang="en-US" dirty="0" smtClean="0"/>
              <a:t>from Advisory platform; Assisted in fund raising endeavours for transactions;</a:t>
            </a:r>
            <a:endParaRPr lang="en-US" dirty="0"/>
          </a:p>
          <a:p>
            <a:pPr lvl="1" algn="just"/>
            <a:r>
              <a:rPr lang="en-US" dirty="0" smtClean="0"/>
              <a:t>Construction </a:t>
            </a:r>
            <a:r>
              <a:rPr lang="en-US" dirty="0"/>
              <a:t>finance for private land SRA project being developed in Vile Parle (</a:t>
            </a:r>
            <a:r>
              <a:rPr lang="en-US" dirty="0" smtClean="0"/>
              <a:t>Rs.25 </a:t>
            </a:r>
            <a:r>
              <a:rPr lang="en-US" dirty="0"/>
              <a:t>Crs)</a:t>
            </a:r>
          </a:p>
          <a:p>
            <a:pPr lvl="1" algn="just"/>
            <a:r>
              <a:rPr lang="en-US" dirty="0" smtClean="0"/>
              <a:t>Structured </a:t>
            </a:r>
            <a:r>
              <a:rPr lang="en-US" dirty="0"/>
              <a:t>finance for a developer in Bangalore (Rs.400 Crs)</a:t>
            </a:r>
          </a:p>
          <a:p>
            <a:pPr lvl="1" algn="just"/>
            <a:r>
              <a:rPr lang="en-US" dirty="0" smtClean="0"/>
              <a:t>Construction </a:t>
            </a:r>
            <a:r>
              <a:rPr lang="en-US" dirty="0"/>
              <a:t>finance for redevelopment project at Worli (Rs.60 Crs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Assisted </a:t>
            </a:r>
            <a:r>
              <a:rPr lang="en-US" dirty="0"/>
              <a:t>real estate developers for syndicating funds from various financial </a:t>
            </a:r>
            <a:r>
              <a:rPr lang="en-US" dirty="0" smtClean="0"/>
              <a:t>institutions such as;</a:t>
            </a:r>
            <a:endParaRPr lang="en-US" dirty="0"/>
          </a:p>
          <a:p>
            <a:pPr lvl="1" algn="just"/>
            <a:r>
              <a:rPr lang="en-US" dirty="0" smtClean="0"/>
              <a:t>Construction </a:t>
            </a:r>
            <a:r>
              <a:rPr lang="en-US" dirty="0"/>
              <a:t>Finance (CF) of Rs. 30 </a:t>
            </a:r>
            <a:r>
              <a:rPr lang="en-US" dirty="0" smtClean="0"/>
              <a:t>Crs </a:t>
            </a:r>
            <a:r>
              <a:rPr lang="en-US" dirty="0"/>
              <a:t>from PNB Housing</a:t>
            </a:r>
          </a:p>
          <a:p>
            <a:pPr lvl="1" algn="just"/>
            <a:r>
              <a:rPr lang="en-US" dirty="0"/>
              <a:t>Raised CF of Rs. 25 </a:t>
            </a:r>
            <a:r>
              <a:rPr lang="en-US" dirty="0" smtClean="0"/>
              <a:t>Crs </a:t>
            </a:r>
            <a:r>
              <a:rPr lang="en-US" dirty="0"/>
              <a:t>from Axis </a:t>
            </a:r>
            <a:r>
              <a:rPr lang="en-US" dirty="0" smtClean="0"/>
              <a:t>Bank for redevelopment project</a:t>
            </a:r>
            <a:endParaRPr lang="en-US" dirty="0"/>
          </a:p>
          <a:p>
            <a:pPr lvl="1" algn="just"/>
            <a:r>
              <a:rPr lang="en-US" dirty="0"/>
              <a:t>Raised CF </a:t>
            </a:r>
            <a:r>
              <a:rPr lang="en-US" dirty="0" smtClean="0"/>
              <a:t>for MHADA redevelopment project from </a:t>
            </a:r>
            <a:r>
              <a:rPr lang="en-US" dirty="0"/>
              <a:t>Axis Bank (Rs.25 Crs</a:t>
            </a:r>
            <a:r>
              <a:rPr lang="en-US" dirty="0" smtClean="0"/>
              <a:t>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9" y="678470"/>
            <a:ext cx="7635867" cy="360099"/>
          </a:xfrm>
        </p:spPr>
        <p:txBody>
          <a:bodyPr/>
          <a:lstStyle/>
          <a:p>
            <a:r>
              <a:rPr lang="en-US" dirty="0" smtClean="0"/>
              <a:t>Past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3246" y="4877492"/>
            <a:ext cx="8628054" cy="1142742"/>
          </a:xfrm>
        </p:spPr>
        <p:txBody>
          <a:bodyPr lIns="360000"/>
          <a:lstStyle/>
          <a:p>
            <a:r>
              <a:rPr lang="en-US" dirty="0"/>
              <a:t>RE Financing </a:t>
            </a:r>
            <a:r>
              <a:rPr lang="en-US" dirty="0" smtClean="0"/>
              <a:t>Simplified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06276" y="3713693"/>
            <a:ext cx="981710" cy="1047157"/>
            <a:chOff x="1671638" y="1798638"/>
            <a:chExt cx="762000" cy="812800"/>
          </a:xfrm>
        </p:grpSpPr>
        <p:sp>
          <p:nvSpPr>
            <p:cNvPr id="4" name="Freeform 256"/>
            <p:cNvSpPr>
              <a:spLocks/>
            </p:cNvSpPr>
            <p:nvPr/>
          </p:nvSpPr>
          <p:spPr bwMode="auto">
            <a:xfrm>
              <a:off x="1900238" y="2154238"/>
              <a:ext cx="101600" cy="177800"/>
            </a:xfrm>
            <a:custGeom>
              <a:avLst/>
              <a:gdLst>
                <a:gd name="T0" fmla="*/ 32 w 64"/>
                <a:gd name="T1" fmla="*/ 112 h 112"/>
                <a:gd name="T2" fmla="*/ 18 w 64"/>
                <a:gd name="T3" fmla="*/ 110 h 112"/>
                <a:gd name="T4" fmla="*/ 2 w 64"/>
                <a:gd name="T5" fmla="*/ 92 h 112"/>
                <a:gd name="T6" fmla="*/ 0 w 64"/>
                <a:gd name="T7" fmla="*/ 80 h 112"/>
                <a:gd name="T8" fmla="*/ 16 w 64"/>
                <a:gd name="T9" fmla="*/ 80 h 112"/>
                <a:gd name="T10" fmla="*/ 20 w 64"/>
                <a:gd name="T11" fmla="*/ 92 h 112"/>
                <a:gd name="T12" fmla="*/ 32 w 64"/>
                <a:gd name="T13" fmla="*/ 96 h 112"/>
                <a:gd name="T14" fmla="*/ 38 w 64"/>
                <a:gd name="T15" fmla="*/ 94 h 112"/>
                <a:gd name="T16" fmla="*/ 46 w 64"/>
                <a:gd name="T17" fmla="*/ 86 h 112"/>
                <a:gd name="T18" fmla="*/ 48 w 64"/>
                <a:gd name="T19" fmla="*/ 80 h 112"/>
                <a:gd name="T20" fmla="*/ 40 w 64"/>
                <a:gd name="T21" fmla="*/ 70 h 112"/>
                <a:gd name="T22" fmla="*/ 28 w 64"/>
                <a:gd name="T23" fmla="*/ 64 h 112"/>
                <a:gd name="T24" fmla="*/ 12 w 64"/>
                <a:gd name="T25" fmla="*/ 54 h 112"/>
                <a:gd name="T26" fmla="*/ 0 w 64"/>
                <a:gd name="T27" fmla="*/ 38 h 112"/>
                <a:gd name="T28" fmla="*/ 0 w 64"/>
                <a:gd name="T29" fmla="*/ 32 h 112"/>
                <a:gd name="T30" fmla="*/ 2 w 64"/>
                <a:gd name="T31" fmla="*/ 20 h 112"/>
                <a:gd name="T32" fmla="*/ 18 w 64"/>
                <a:gd name="T33" fmla="*/ 2 h 112"/>
                <a:gd name="T34" fmla="*/ 32 w 64"/>
                <a:gd name="T35" fmla="*/ 0 h 112"/>
                <a:gd name="T36" fmla="*/ 38 w 64"/>
                <a:gd name="T37" fmla="*/ 0 h 112"/>
                <a:gd name="T38" fmla="*/ 54 w 64"/>
                <a:gd name="T39" fmla="*/ 10 h 112"/>
                <a:gd name="T40" fmla="*/ 62 w 64"/>
                <a:gd name="T41" fmla="*/ 26 h 112"/>
                <a:gd name="T42" fmla="*/ 48 w 64"/>
                <a:gd name="T43" fmla="*/ 32 h 112"/>
                <a:gd name="T44" fmla="*/ 46 w 64"/>
                <a:gd name="T45" fmla="*/ 26 h 112"/>
                <a:gd name="T46" fmla="*/ 38 w 64"/>
                <a:gd name="T47" fmla="*/ 18 h 112"/>
                <a:gd name="T48" fmla="*/ 32 w 64"/>
                <a:gd name="T49" fmla="*/ 16 h 112"/>
                <a:gd name="T50" fmla="*/ 20 w 64"/>
                <a:gd name="T51" fmla="*/ 20 h 112"/>
                <a:gd name="T52" fmla="*/ 16 w 64"/>
                <a:gd name="T53" fmla="*/ 32 h 112"/>
                <a:gd name="T54" fmla="*/ 18 w 64"/>
                <a:gd name="T55" fmla="*/ 36 h 112"/>
                <a:gd name="T56" fmla="*/ 34 w 64"/>
                <a:gd name="T57" fmla="*/ 48 h 112"/>
                <a:gd name="T58" fmla="*/ 42 w 64"/>
                <a:gd name="T59" fmla="*/ 52 h 112"/>
                <a:gd name="T60" fmla="*/ 60 w 64"/>
                <a:gd name="T61" fmla="*/ 68 h 112"/>
                <a:gd name="T62" fmla="*/ 64 w 64"/>
                <a:gd name="T63" fmla="*/ 80 h 112"/>
                <a:gd name="T64" fmla="*/ 62 w 64"/>
                <a:gd name="T65" fmla="*/ 86 h 112"/>
                <a:gd name="T66" fmla="*/ 54 w 64"/>
                <a:gd name="T67" fmla="*/ 102 h 112"/>
                <a:gd name="T68" fmla="*/ 38 w 64"/>
                <a:gd name="T69" fmla="*/ 112 h 112"/>
                <a:gd name="T70" fmla="*/ 32 w 64"/>
                <a:gd name="T7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112">
                  <a:moveTo>
                    <a:pt x="32" y="112"/>
                  </a:moveTo>
                  <a:lnTo>
                    <a:pt x="32" y="112"/>
                  </a:lnTo>
                  <a:lnTo>
                    <a:pt x="24" y="112"/>
                  </a:lnTo>
                  <a:lnTo>
                    <a:pt x="18" y="110"/>
                  </a:lnTo>
                  <a:lnTo>
                    <a:pt x="8" y="102"/>
                  </a:lnTo>
                  <a:lnTo>
                    <a:pt x="2" y="92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6" y="94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8" y="94"/>
                  </a:lnTo>
                  <a:lnTo>
                    <a:pt x="42" y="92"/>
                  </a:lnTo>
                  <a:lnTo>
                    <a:pt x="46" y="8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0" y="7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2" y="60"/>
                  </a:lnTo>
                  <a:lnTo>
                    <a:pt x="12" y="5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26"/>
                  </a:lnTo>
                  <a:lnTo>
                    <a:pt x="42" y="20"/>
                  </a:lnTo>
                  <a:lnTo>
                    <a:pt x="38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42" y="52"/>
                  </a:lnTo>
                  <a:lnTo>
                    <a:pt x="50" y="58"/>
                  </a:lnTo>
                  <a:lnTo>
                    <a:pt x="60" y="68"/>
                  </a:lnTo>
                  <a:lnTo>
                    <a:pt x="62" y="74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86"/>
                  </a:lnTo>
                  <a:lnTo>
                    <a:pt x="60" y="92"/>
                  </a:lnTo>
                  <a:lnTo>
                    <a:pt x="54" y="102"/>
                  </a:lnTo>
                  <a:lnTo>
                    <a:pt x="44" y="110"/>
                  </a:lnTo>
                  <a:lnTo>
                    <a:pt x="38" y="112"/>
                  </a:lnTo>
                  <a:lnTo>
                    <a:pt x="32" y="112"/>
                  </a:lnTo>
                  <a:lnTo>
                    <a:pt x="32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Rectangle 257"/>
            <p:cNvSpPr>
              <a:spLocks noChangeArrowheads="1"/>
            </p:cNvSpPr>
            <p:nvPr/>
          </p:nvSpPr>
          <p:spPr bwMode="auto">
            <a:xfrm>
              <a:off x="1938338" y="2128838"/>
              <a:ext cx="25400" cy="38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Rectangle 258"/>
            <p:cNvSpPr>
              <a:spLocks noChangeArrowheads="1"/>
            </p:cNvSpPr>
            <p:nvPr/>
          </p:nvSpPr>
          <p:spPr bwMode="auto">
            <a:xfrm>
              <a:off x="1938338" y="2319338"/>
              <a:ext cx="25400" cy="38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Rectangle 259"/>
            <p:cNvSpPr>
              <a:spLocks noChangeArrowheads="1"/>
            </p:cNvSpPr>
            <p:nvPr/>
          </p:nvSpPr>
          <p:spPr bwMode="auto">
            <a:xfrm>
              <a:off x="2027238" y="2230438"/>
              <a:ext cx="25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Rectangle 260"/>
            <p:cNvSpPr>
              <a:spLocks noChangeArrowheads="1"/>
            </p:cNvSpPr>
            <p:nvPr/>
          </p:nvSpPr>
          <p:spPr bwMode="auto">
            <a:xfrm>
              <a:off x="1849438" y="2230438"/>
              <a:ext cx="25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61"/>
            <p:cNvSpPr>
              <a:spLocks/>
            </p:cNvSpPr>
            <p:nvPr/>
          </p:nvSpPr>
          <p:spPr bwMode="auto">
            <a:xfrm>
              <a:off x="1671638" y="1979613"/>
              <a:ext cx="330200" cy="631825"/>
            </a:xfrm>
            <a:custGeom>
              <a:avLst/>
              <a:gdLst>
                <a:gd name="T0" fmla="*/ 208 w 208"/>
                <a:gd name="T1" fmla="*/ 398 h 398"/>
                <a:gd name="T2" fmla="*/ 56 w 208"/>
                <a:gd name="T3" fmla="*/ 398 h 398"/>
                <a:gd name="T4" fmla="*/ 56 w 208"/>
                <a:gd name="T5" fmla="*/ 398 h 398"/>
                <a:gd name="T6" fmla="*/ 44 w 208"/>
                <a:gd name="T7" fmla="*/ 396 h 398"/>
                <a:gd name="T8" fmla="*/ 34 w 208"/>
                <a:gd name="T9" fmla="*/ 394 h 398"/>
                <a:gd name="T10" fmla="*/ 24 w 208"/>
                <a:gd name="T11" fmla="*/ 388 h 398"/>
                <a:gd name="T12" fmla="*/ 16 w 208"/>
                <a:gd name="T13" fmla="*/ 382 h 398"/>
                <a:gd name="T14" fmla="*/ 8 w 208"/>
                <a:gd name="T15" fmla="*/ 374 h 398"/>
                <a:gd name="T16" fmla="*/ 4 w 208"/>
                <a:gd name="T17" fmla="*/ 364 h 398"/>
                <a:gd name="T18" fmla="*/ 0 w 208"/>
                <a:gd name="T19" fmla="*/ 354 h 398"/>
                <a:gd name="T20" fmla="*/ 0 w 208"/>
                <a:gd name="T21" fmla="*/ 342 h 398"/>
                <a:gd name="T22" fmla="*/ 0 w 208"/>
                <a:gd name="T23" fmla="*/ 214 h 398"/>
                <a:gd name="T24" fmla="*/ 0 w 208"/>
                <a:gd name="T25" fmla="*/ 214 h 398"/>
                <a:gd name="T26" fmla="*/ 0 w 208"/>
                <a:gd name="T27" fmla="*/ 188 h 398"/>
                <a:gd name="T28" fmla="*/ 2 w 208"/>
                <a:gd name="T29" fmla="*/ 166 h 398"/>
                <a:gd name="T30" fmla="*/ 6 w 208"/>
                <a:gd name="T31" fmla="*/ 146 h 398"/>
                <a:gd name="T32" fmla="*/ 10 w 208"/>
                <a:gd name="T33" fmla="*/ 126 h 398"/>
                <a:gd name="T34" fmla="*/ 14 w 208"/>
                <a:gd name="T35" fmla="*/ 110 h 398"/>
                <a:gd name="T36" fmla="*/ 22 w 208"/>
                <a:gd name="T37" fmla="*/ 96 h 398"/>
                <a:gd name="T38" fmla="*/ 28 w 208"/>
                <a:gd name="T39" fmla="*/ 82 h 398"/>
                <a:gd name="T40" fmla="*/ 36 w 208"/>
                <a:gd name="T41" fmla="*/ 72 h 398"/>
                <a:gd name="T42" fmla="*/ 52 w 208"/>
                <a:gd name="T43" fmla="*/ 52 h 398"/>
                <a:gd name="T44" fmla="*/ 68 w 208"/>
                <a:gd name="T45" fmla="*/ 38 h 398"/>
                <a:gd name="T46" fmla="*/ 86 w 208"/>
                <a:gd name="T47" fmla="*/ 26 h 398"/>
                <a:gd name="T48" fmla="*/ 102 w 208"/>
                <a:gd name="T49" fmla="*/ 18 h 398"/>
                <a:gd name="T50" fmla="*/ 102 w 208"/>
                <a:gd name="T51" fmla="*/ 18 h 398"/>
                <a:gd name="T52" fmla="*/ 118 w 208"/>
                <a:gd name="T53" fmla="*/ 10 h 398"/>
                <a:gd name="T54" fmla="*/ 130 w 208"/>
                <a:gd name="T55" fmla="*/ 0 h 398"/>
                <a:gd name="T56" fmla="*/ 142 w 208"/>
                <a:gd name="T57" fmla="*/ 12 h 398"/>
                <a:gd name="T58" fmla="*/ 142 w 208"/>
                <a:gd name="T59" fmla="*/ 12 h 398"/>
                <a:gd name="T60" fmla="*/ 126 w 208"/>
                <a:gd name="T61" fmla="*/ 22 h 398"/>
                <a:gd name="T62" fmla="*/ 110 w 208"/>
                <a:gd name="T63" fmla="*/ 32 h 398"/>
                <a:gd name="T64" fmla="*/ 110 w 208"/>
                <a:gd name="T65" fmla="*/ 32 h 398"/>
                <a:gd name="T66" fmla="*/ 94 w 208"/>
                <a:gd name="T67" fmla="*/ 40 h 398"/>
                <a:gd name="T68" fmla="*/ 78 w 208"/>
                <a:gd name="T69" fmla="*/ 50 h 398"/>
                <a:gd name="T70" fmla="*/ 62 w 208"/>
                <a:gd name="T71" fmla="*/ 64 h 398"/>
                <a:gd name="T72" fmla="*/ 48 w 208"/>
                <a:gd name="T73" fmla="*/ 82 h 398"/>
                <a:gd name="T74" fmla="*/ 40 w 208"/>
                <a:gd name="T75" fmla="*/ 92 h 398"/>
                <a:gd name="T76" fmla="*/ 34 w 208"/>
                <a:gd name="T77" fmla="*/ 104 h 398"/>
                <a:gd name="T78" fmla="*/ 30 w 208"/>
                <a:gd name="T79" fmla="*/ 118 h 398"/>
                <a:gd name="T80" fmla="*/ 24 w 208"/>
                <a:gd name="T81" fmla="*/ 132 h 398"/>
                <a:gd name="T82" fmla="*/ 20 w 208"/>
                <a:gd name="T83" fmla="*/ 150 h 398"/>
                <a:gd name="T84" fmla="*/ 18 w 208"/>
                <a:gd name="T85" fmla="*/ 170 h 398"/>
                <a:gd name="T86" fmla="*/ 16 w 208"/>
                <a:gd name="T87" fmla="*/ 190 h 398"/>
                <a:gd name="T88" fmla="*/ 16 w 208"/>
                <a:gd name="T89" fmla="*/ 214 h 398"/>
                <a:gd name="T90" fmla="*/ 16 w 208"/>
                <a:gd name="T91" fmla="*/ 342 h 398"/>
                <a:gd name="T92" fmla="*/ 16 w 208"/>
                <a:gd name="T93" fmla="*/ 342 h 398"/>
                <a:gd name="T94" fmla="*/ 16 w 208"/>
                <a:gd name="T95" fmla="*/ 350 h 398"/>
                <a:gd name="T96" fmla="*/ 18 w 208"/>
                <a:gd name="T97" fmla="*/ 358 h 398"/>
                <a:gd name="T98" fmla="*/ 22 w 208"/>
                <a:gd name="T99" fmla="*/ 364 h 398"/>
                <a:gd name="T100" fmla="*/ 28 w 208"/>
                <a:gd name="T101" fmla="*/ 370 h 398"/>
                <a:gd name="T102" fmla="*/ 34 w 208"/>
                <a:gd name="T103" fmla="*/ 374 h 398"/>
                <a:gd name="T104" fmla="*/ 40 w 208"/>
                <a:gd name="T105" fmla="*/ 378 h 398"/>
                <a:gd name="T106" fmla="*/ 48 w 208"/>
                <a:gd name="T107" fmla="*/ 380 h 398"/>
                <a:gd name="T108" fmla="*/ 56 w 208"/>
                <a:gd name="T109" fmla="*/ 382 h 398"/>
                <a:gd name="T110" fmla="*/ 208 w 208"/>
                <a:gd name="T111" fmla="*/ 382 h 398"/>
                <a:gd name="T112" fmla="*/ 208 w 208"/>
                <a:gd name="T113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" h="398">
                  <a:moveTo>
                    <a:pt x="208" y="398"/>
                  </a:moveTo>
                  <a:lnTo>
                    <a:pt x="56" y="398"/>
                  </a:lnTo>
                  <a:lnTo>
                    <a:pt x="56" y="398"/>
                  </a:lnTo>
                  <a:lnTo>
                    <a:pt x="44" y="396"/>
                  </a:lnTo>
                  <a:lnTo>
                    <a:pt x="34" y="394"/>
                  </a:lnTo>
                  <a:lnTo>
                    <a:pt x="24" y="388"/>
                  </a:lnTo>
                  <a:lnTo>
                    <a:pt x="16" y="382"/>
                  </a:lnTo>
                  <a:lnTo>
                    <a:pt x="8" y="374"/>
                  </a:lnTo>
                  <a:lnTo>
                    <a:pt x="4" y="364"/>
                  </a:lnTo>
                  <a:lnTo>
                    <a:pt x="0" y="354"/>
                  </a:lnTo>
                  <a:lnTo>
                    <a:pt x="0" y="34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188"/>
                  </a:lnTo>
                  <a:lnTo>
                    <a:pt x="2" y="166"/>
                  </a:lnTo>
                  <a:lnTo>
                    <a:pt x="6" y="146"/>
                  </a:lnTo>
                  <a:lnTo>
                    <a:pt x="10" y="126"/>
                  </a:lnTo>
                  <a:lnTo>
                    <a:pt x="14" y="110"/>
                  </a:lnTo>
                  <a:lnTo>
                    <a:pt x="22" y="96"/>
                  </a:lnTo>
                  <a:lnTo>
                    <a:pt x="28" y="82"/>
                  </a:lnTo>
                  <a:lnTo>
                    <a:pt x="36" y="72"/>
                  </a:lnTo>
                  <a:lnTo>
                    <a:pt x="52" y="52"/>
                  </a:lnTo>
                  <a:lnTo>
                    <a:pt x="68" y="38"/>
                  </a:lnTo>
                  <a:lnTo>
                    <a:pt x="86" y="26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18" y="10"/>
                  </a:lnTo>
                  <a:lnTo>
                    <a:pt x="130" y="0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26" y="2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94" y="40"/>
                  </a:lnTo>
                  <a:lnTo>
                    <a:pt x="78" y="50"/>
                  </a:lnTo>
                  <a:lnTo>
                    <a:pt x="62" y="64"/>
                  </a:lnTo>
                  <a:lnTo>
                    <a:pt x="48" y="82"/>
                  </a:lnTo>
                  <a:lnTo>
                    <a:pt x="40" y="92"/>
                  </a:lnTo>
                  <a:lnTo>
                    <a:pt x="34" y="104"/>
                  </a:lnTo>
                  <a:lnTo>
                    <a:pt x="30" y="118"/>
                  </a:lnTo>
                  <a:lnTo>
                    <a:pt x="24" y="132"/>
                  </a:lnTo>
                  <a:lnTo>
                    <a:pt x="20" y="150"/>
                  </a:lnTo>
                  <a:lnTo>
                    <a:pt x="18" y="170"/>
                  </a:lnTo>
                  <a:lnTo>
                    <a:pt x="16" y="190"/>
                  </a:lnTo>
                  <a:lnTo>
                    <a:pt x="16" y="214"/>
                  </a:lnTo>
                  <a:lnTo>
                    <a:pt x="16" y="342"/>
                  </a:lnTo>
                  <a:lnTo>
                    <a:pt x="16" y="342"/>
                  </a:lnTo>
                  <a:lnTo>
                    <a:pt x="16" y="350"/>
                  </a:lnTo>
                  <a:lnTo>
                    <a:pt x="18" y="358"/>
                  </a:lnTo>
                  <a:lnTo>
                    <a:pt x="22" y="364"/>
                  </a:lnTo>
                  <a:lnTo>
                    <a:pt x="28" y="370"/>
                  </a:lnTo>
                  <a:lnTo>
                    <a:pt x="34" y="374"/>
                  </a:lnTo>
                  <a:lnTo>
                    <a:pt x="40" y="378"/>
                  </a:lnTo>
                  <a:lnTo>
                    <a:pt x="48" y="380"/>
                  </a:lnTo>
                  <a:lnTo>
                    <a:pt x="56" y="382"/>
                  </a:lnTo>
                  <a:lnTo>
                    <a:pt x="208" y="382"/>
                  </a:lnTo>
                  <a:lnTo>
                    <a:pt x="208" y="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262"/>
            <p:cNvSpPr>
              <a:spLocks/>
            </p:cNvSpPr>
            <p:nvPr/>
          </p:nvSpPr>
          <p:spPr bwMode="auto">
            <a:xfrm>
              <a:off x="2005013" y="1979613"/>
              <a:ext cx="225425" cy="327025"/>
            </a:xfrm>
            <a:custGeom>
              <a:avLst/>
              <a:gdLst>
                <a:gd name="T0" fmla="*/ 142 w 142"/>
                <a:gd name="T1" fmla="*/ 206 h 206"/>
                <a:gd name="T2" fmla="*/ 126 w 142"/>
                <a:gd name="T3" fmla="*/ 206 h 206"/>
                <a:gd name="T4" fmla="*/ 126 w 142"/>
                <a:gd name="T5" fmla="*/ 206 h 206"/>
                <a:gd name="T6" fmla="*/ 124 w 142"/>
                <a:gd name="T7" fmla="*/ 182 h 206"/>
                <a:gd name="T8" fmla="*/ 124 w 142"/>
                <a:gd name="T9" fmla="*/ 162 h 206"/>
                <a:gd name="T10" fmla="*/ 120 w 142"/>
                <a:gd name="T11" fmla="*/ 144 h 206"/>
                <a:gd name="T12" fmla="*/ 116 w 142"/>
                <a:gd name="T13" fmla="*/ 126 h 206"/>
                <a:gd name="T14" fmla="*/ 112 w 142"/>
                <a:gd name="T15" fmla="*/ 112 h 206"/>
                <a:gd name="T16" fmla="*/ 106 w 142"/>
                <a:gd name="T17" fmla="*/ 98 h 206"/>
                <a:gd name="T18" fmla="*/ 100 w 142"/>
                <a:gd name="T19" fmla="*/ 88 h 206"/>
                <a:gd name="T20" fmla="*/ 94 w 142"/>
                <a:gd name="T21" fmla="*/ 78 h 206"/>
                <a:gd name="T22" fmla="*/ 80 w 142"/>
                <a:gd name="T23" fmla="*/ 60 h 206"/>
                <a:gd name="T24" fmla="*/ 64 w 142"/>
                <a:gd name="T25" fmla="*/ 48 h 206"/>
                <a:gd name="T26" fmla="*/ 48 w 142"/>
                <a:gd name="T27" fmla="*/ 40 h 206"/>
                <a:gd name="T28" fmla="*/ 34 w 142"/>
                <a:gd name="T29" fmla="*/ 32 h 206"/>
                <a:gd name="T30" fmla="*/ 34 w 142"/>
                <a:gd name="T31" fmla="*/ 32 h 206"/>
                <a:gd name="T32" fmla="*/ 14 w 142"/>
                <a:gd name="T33" fmla="*/ 22 h 206"/>
                <a:gd name="T34" fmla="*/ 6 w 142"/>
                <a:gd name="T35" fmla="*/ 18 h 206"/>
                <a:gd name="T36" fmla="*/ 0 w 142"/>
                <a:gd name="T37" fmla="*/ 12 h 206"/>
                <a:gd name="T38" fmla="*/ 12 w 142"/>
                <a:gd name="T39" fmla="*/ 0 h 206"/>
                <a:gd name="T40" fmla="*/ 12 w 142"/>
                <a:gd name="T41" fmla="*/ 0 h 206"/>
                <a:gd name="T42" fmla="*/ 24 w 142"/>
                <a:gd name="T43" fmla="*/ 10 h 206"/>
                <a:gd name="T44" fmla="*/ 40 w 142"/>
                <a:gd name="T45" fmla="*/ 18 h 206"/>
                <a:gd name="T46" fmla="*/ 40 w 142"/>
                <a:gd name="T47" fmla="*/ 18 h 206"/>
                <a:gd name="T48" fmla="*/ 56 w 142"/>
                <a:gd name="T49" fmla="*/ 26 h 206"/>
                <a:gd name="T50" fmla="*/ 72 w 142"/>
                <a:gd name="T51" fmla="*/ 36 h 206"/>
                <a:gd name="T52" fmla="*/ 90 w 142"/>
                <a:gd name="T53" fmla="*/ 48 h 206"/>
                <a:gd name="T54" fmla="*/ 106 w 142"/>
                <a:gd name="T55" fmla="*/ 66 h 206"/>
                <a:gd name="T56" fmla="*/ 114 w 142"/>
                <a:gd name="T57" fmla="*/ 78 h 206"/>
                <a:gd name="T58" fmla="*/ 120 w 142"/>
                <a:gd name="T59" fmla="*/ 90 h 206"/>
                <a:gd name="T60" fmla="*/ 126 w 142"/>
                <a:gd name="T61" fmla="*/ 104 h 206"/>
                <a:gd name="T62" fmla="*/ 132 w 142"/>
                <a:gd name="T63" fmla="*/ 120 h 206"/>
                <a:gd name="T64" fmla="*/ 136 w 142"/>
                <a:gd name="T65" fmla="*/ 138 h 206"/>
                <a:gd name="T66" fmla="*/ 138 w 142"/>
                <a:gd name="T67" fmla="*/ 158 h 206"/>
                <a:gd name="T68" fmla="*/ 140 w 142"/>
                <a:gd name="T69" fmla="*/ 180 h 206"/>
                <a:gd name="T70" fmla="*/ 142 w 142"/>
                <a:gd name="T71" fmla="*/ 206 h 206"/>
                <a:gd name="T72" fmla="*/ 142 w 142"/>
                <a:gd name="T7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06">
                  <a:moveTo>
                    <a:pt x="142" y="206"/>
                  </a:moveTo>
                  <a:lnTo>
                    <a:pt x="126" y="206"/>
                  </a:lnTo>
                  <a:lnTo>
                    <a:pt x="126" y="206"/>
                  </a:lnTo>
                  <a:lnTo>
                    <a:pt x="124" y="182"/>
                  </a:lnTo>
                  <a:lnTo>
                    <a:pt x="124" y="162"/>
                  </a:lnTo>
                  <a:lnTo>
                    <a:pt x="120" y="144"/>
                  </a:lnTo>
                  <a:lnTo>
                    <a:pt x="116" y="126"/>
                  </a:lnTo>
                  <a:lnTo>
                    <a:pt x="112" y="112"/>
                  </a:lnTo>
                  <a:lnTo>
                    <a:pt x="106" y="98"/>
                  </a:lnTo>
                  <a:lnTo>
                    <a:pt x="100" y="88"/>
                  </a:lnTo>
                  <a:lnTo>
                    <a:pt x="94" y="78"/>
                  </a:lnTo>
                  <a:lnTo>
                    <a:pt x="80" y="60"/>
                  </a:lnTo>
                  <a:lnTo>
                    <a:pt x="64" y="48"/>
                  </a:lnTo>
                  <a:lnTo>
                    <a:pt x="48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14" y="2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56" y="26"/>
                  </a:lnTo>
                  <a:lnTo>
                    <a:pt x="72" y="36"/>
                  </a:lnTo>
                  <a:lnTo>
                    <a:pt x="90" y="48"/>
                  </a:lnTo>
                  <a:lnTo>
                    <a:pt x="106" y="66"/>
                  </a:lnTo>
                  <a:lnTo>
                    <a:pt x="114" y="78"/>
                  </a:lnTo>
                  <a:lnTo>
                    <a:pt x="120" y="90"/>
                  </a:lnTo>
                  <a:lnTo>
                    <a:pt x="126" y="104"/>
                  </a:lnTo>
                  <a:lnTo>
                    <a:pt x="132" y="120"/>
                  </a:lnTo>
                  <a:lnTo>
                    <a:pt x="136" y="138"/>
                  </a:lnTo>
                  <a:lnTo>
                    <a:pt x="138" y="158"/>
                  </a:lnTo>
                  <a:lnTo>
                    <a:pt x="140" y="180"/>
                  </a:lnTo>
                  <a:lnTo>
                    <a:pt x="142" y="206"/>
                  </a:lnTo>
                  <a:lnTo>
                    <a:pt x="142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263"/>
            <p:cNvSpPr>
              <a:spLocks noEditPoints="1"/>
            </p:cNvSpPr>
            <p:nvPr/>
          </p:nvSpPr>
          <p:spPr bwMode="auto">
            <a:xfrm>
              <a:off x="1862138" y="1925638"/>
              <a:ext cx="177800" cy="76200"/>
            </a:xfrm>
            <a:custGeom>
              <a:avLst/>
              <a:gdLst>
                <a:gd name="T0" fmla="*/ 96 w 112"/>
                <a:gd name="T1" fmla="*/ 48 h 48"/>
                <a:gd name="T2" fmla="*/ 16 w 112"/>
                <a:gd name="T3" fmla="*/ 48 h 48"/>
                <a:gd name="T4" fmla="*/ 16 w 112"/>
                <a:gd name="T5" fmla="*/ 48 h 48"/>
                <a:gd name="T6" fmla="*/ 10 w 112"/>
                <a:gd name="T7" fmla="*/ 46 h 48"/>
                <a:gd name="T8" fmla="*/ 4 w 112"/>
                <a:gd name="T9" fmla="*/ 44 h 48"/>
                <a:gd name="T10" fmla="*/ 0 w 112"/>
                <a:gd name="T11" fmla="*/ 38 h 48"/>
                <a:gd name="T12" fmla="*/ 0 w 112"/>
                <a:gd name="T13" fmla="*/ 32 h 48"/>
                <a:gd name="T14" fmla="*/ 0 w 112"/>
                <a:gd name="T15" fmla="*/ 16 h 48"/>
                <a:gd name="T16" fmla="*/ 0 w 112"/>
                <a:gd name="T17" fmla="*/ 16 h 48"/>
                <a:gd name="T18" fmla="*/ 0 w 112"/>
                <a:gd name="T19" fmla="*/ 10 h 48"/>
                <a:gd name="T20" fmla="*/ 4 w 112"/>
                <a:gd name="T21" fmla="*/ 4 h 48"/>
                <a:gd name="T22" fmla="*/ 10 w 112"/>
                <a:gd name="T23" fmla="*/ 2 h 48"/>
                <a:gd name="T24" fmla="*/ 16 w 112"/>
                <a:gd name="T25" fmla="*/ 0 h 48"/>
                <a:gd name="T26" fmla="*/ 96 w 112"/>
                <a:gd name="T27" fmla="*/ 0 h 48"/>
                <a:gd name="T28" fmla="*/ 96 w 112"/>
                <a:gd name="T29" fmla="*/ 0 h 48"/>
                <a:gd name="T30" fmla="*/ 102 w 112"/>
                <a:gd name="T31" fmla="*/ 2 h 48"/>
                <a:gd name="T32" fmla="*/ 106 w 112"/>
                <a:gd name="T33" fmla="*/ 4 h 48"/>
                <a:gd name="T34" fmla="*/ 110 w 112"/>
                <a:gd name="T35" fmla="*/ 10 h 48"/>
                <a:gd name="T36" fmla="*/ 112 w 112"/>
                <a:gd name="T37" fmla="*/ 16 h 48"/>
                <a:gd name="T38" fmla="*/ 112 w 112"/>
                <a:gd name="T39" fmla="*/ 32 h 48"/>
                <a:gd name="T40" fmla="*/ 112 w 112"/>
                <a:gd name="T41" fmla="*/ 32 h 48"/>
                <a:gd name="T42" fmla="*/ 110 w 112"/>
                <a:gd name="T43" fmla="*/ 38 h 48"/>
                <a:gd name="T44" fmla="*/ 106 w 112"/>
                <a:gd name="T45" fmla="*/ 44 h 48"/>
                <a:gd name="T46" fmla="*/ 102 w 112"/>
                <a:gd name="T47" fmla="*/ 46 h 48"/>
                <a:gd name="T48" fmla="*/ 96 w 112"/>
                <a:gd name="T49" fmla="*/ 48 h 48"/>
                <a:gd name="T50" fmla="*/ 96 w 112"/>
                <a:gd name="T51" fmla="*/ 48 h 48"/>
                <a:gd name="T52" fmla="*/ 16 w 112"/>
                <a:gd name="T53" fmla="*/ 16 h 48"/>
                <a:gd name="T54" fmla="*/ 16 w 112"/>
                <a:gd name="T55" fmla="*/ 32 h 48"/>
                <a:gd name="T56" fmla="*/ 96 w 112"/>
                <a:gd name="T57" fmla="*/ 32 h 48"/>
                <a:gd name="T58" fmla="*/ 96 w 112"/>
                <a:gd name="T59" fmla="*/ 16 h 48"/>
                <a:gd name="T60" fmla="*/ 16 w 112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48">
                  <a:moveTo>
                    <a:pt x="96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2"/>
                  </a:lnTo>
                  <a:lnTo>
                    <a:pt x="106" y="4"/>
                  </a:lnTo>
                  <a:lnTo>
                    <a:pt x="110" y="10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0" y="38"/>
                  </a:lnTo>
                  <a:lnTo>
                    <a:pt x="106" y="44"/>
                  </a:lnTo>
                  <a:lnTo>
                    <a:pt x="102" y="46"/>
                  </a:lnTo>
                  <a:lnTo>
                    <a:pt x="96" y="48"/>
                  </a:lnTo>
                  <a:lnTo>
                    <a:pt x="96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264"/>
            <p:cNvSpPr>
              <a:spLocks noEditPoints="1"/>
            </p:cNvSpPr>
            <p:nvPr/>
          </p:nvSpPr>
          <p:spPr bwMode="auto">
            <a:xfrm>
              <a:off x="1836738" y="1798638"/>
              <a:ext cx="228600" cy="152400"/>
            </a:xfrm>
            <a:custGeom>
              <a:avLst/>
              <a:gdLst>
                <a:gd name="T0" fmla="*/ 104 w 144"/>
                <a:gd name="T1" fmla="*/ 96 h 96"/>
                <a:gd name="T2" fmla="*/ 40 w 144"/>
                <a:gd name="T3" fmla="*/ 96 h 96"/>
                <a:gd name="T4" fmla="*/ 40 w 144"/>
                <a:gd name="T5" fmla="*/ 96 h 96"/>
                <a:gd name="T6" fmla="*/ 36 w 144"/>
                <a:gd name="T7" fmla="*/ 94 h 96"/>
                <a:gd name="T8" fmla="*/ 32 w 144"/>
                <a:gd name="T9" fmla="*/ 92 h 96"/>
                <a:gd name="T10" fmla="*/ 0 w 144"/>
                <a:gd name="T11" fmla="*/ 28 h 96"/>
                <a:gd name="T12" fmla="*/ 0 w 144"/>
                <a:gd name="T13" fmla="*/ 28 h 96"/>
                <a:gd name="T14" fmla="*/ 0 w 144"/>
                <a:gd name="T15" fmla="*/ 24 h 96"/>
                <a:gd name="T16" fmla="*/ 0 w 144"/>
                <a:gd name="T17" fmla="*/ 22 h 96"/>
                <a:gd name="T18" fmla="*/ 2 w 144"/>
                <a:gd name="T19" fmla="*/ 18 h 96"/>
                <a:gd name="T20" fmla="*/ 4 w 144"/>
                <a:gd name="T21" fmla="*/ 16 h 96"/>
                <a:gd name="T22" fmla="*/ 36 w 144"/>
                <a:gd name="T23" fmla="*/ 0 h 96"/>
                <a:gd name="T24" fmla="*/ 36 w 144"/>
                <a:gd name="T25" fmla="*/ 0 h 96"/>
                <a:gd name="T26" fmla="*/ 40 w 144"/>
                <a:gd name="T27" fmla="*/ 0 h 96"/>
                <a:gd name="T28" fmla="*/ 42 w 144"/>
                <a:gd name="T29" fmla="*/ 0 h 96"/>
                <a:gd name="T30" fmla="*/ 72 w 144"/>
                <a:gd name="T31" fmla="*/ 14 h 96"/>
                <a:gd name="T32" fmla="*/ 100 w 144"/>
                <a:gd name="T33" fmla="*/ 0 h 96"/>
                <a:gd name="T34" fmla="*/ 100 w 144"/>
                <a:gd name="T35" fmla="*/ 0 h 96"/>
                <a:gd name="T36" fmla="*/ 104 w 144"/>
                <a:gd name="T37" fmla="*/ 0 h 96"/>
                <a:gd name="T38" fmla="*/ 106 w 144"/>
                <a:gd name="T39" fmla="*/ 0 h 96"/>
                <a:gd name="T40" fmla="*/ 138 w 144"/>
                <a:gd name="T41" fmla="*/ 16 h 96"/>
                <a:gd name="T42" fmla="*/ 138 w 144"/>
                <a:gd name="T43" fmla="*/ 16 h 96"/>
                <a:gd name="T44" fmla="*/ 142 w 144"/>
                <a:gd name="T45" fmla="*/ 18 h 96"/>
                <a:gd name="T46" fmla="*/ 142 w 144"/>
                <a:gd name="T47" fmla="*/ 22 h 96"/>
                <a:gd name="T48" fmla="*/ 144 w 144"/>
                <a:gd name="T49" fmla="*/ 24 h 96"/>
                <a:gd name="T50" fmla="*/ 142 w 144"/>
                <a:gd name="T51" fmla="*/ 28 h 96"/>
                <a:gd name="T52" fmla="*/ 110 w 144"/>
                <a:gd name="T53" fmla="*/ 92 h 96"/>
                <a:gd name="T54" fmla="*/ 110 w 144"/>
                <a:gd name="T55" fmla="*/ 92 h 96"/>
                <a:gd name="T56" fmla="*/ 108 w 144"/>
                <a:gd name="T57" fmla="*/ 94 h 96"/>
                <a:gd name="T58" fmla="*/ 104 w 144"/>
                <a:gd name="T59" fmla="*/ 96 h 96"/>
                <a:gd name="T60" fmla="*/ 104 w 144"/>
                <a:gd name="T61" fmla="*/ 96 h 96"/>
                <a:gd name="T62" fmla="*/ 44 w 144"/>
                <a:gd name="T63" fmla="*/ 80 h 96"/>
                <a:gd name="T64" fmla="*/ 98 w 144"/>
                <a:gd name="T65" fmla="*/ 80 h 96"/>
                <a:gd name="T66" fmla="*/ 124 w 144"/>
                <a:gd name="T67" fmla="*/ 28 h 96"/>
                <a:gd name="T68" fmla="*/ 104 w 144"/>
                <a:gd name="T69" fmla="*/ 16 h 96"/>
                <a:gd name="T70" fmla="*/ 74 w 144"/>
                <a:gd name="T71" fmla="*/ 30 h 96"/>
                <a:gd name="T72" fmla="*/ 74 w 144"/>
                <a:gd name="T73" fmla="*/ 30 h 96"/>
                <a:gd name="T74" fmla="*/ 72 w 144"/>
                <a:gd name="T75" fmla="*/ 32 h 96"/>
                <a:gd name="T76" fmla="*/ 68 w 144"/>
                <a:gd name="T77" fmla="*/ 30 h 96"/>
                <a:gd name="T78" fmla="*/ 40 w 144"/>
                <a:gd name="T79" fmla="*/ 16 h 96"/>
                <a:gd name="T80" fmla="*/ 18 w 144"/>
                <a:gd name="T81" fmla="*/ 28 h 96"/>
                <a:gd name="T82" fmla="*/ 44 w 144"/>
                <a:gd name="T83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96">
                  <a:moveTo>
                    <a:pt x="104" y="96"/>
                  </a:moveTo>
                  <a:lnTo>
                    <a:pt x="40" y="96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72" y="14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42" y="18"/>
                  </a:lnTo>
                  <a:lnTo>
                    <a:pt x="142" y="22"/>
                  </a:lnTo>
                  <a:lnTo>
                    <a:pt x="144" y="24"/>
                  </a:lnTo>
                  <a:lnTo>
                    <a:pt x="142" y="28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08" y="94"/>
                  </a:lnTo>
                  <a:lnTo>
                    <a:pt x="104" y="96"/>
                  </a:lnTo>
                  <a:lnTo>
                    <a:pt x="104" y="96"/>
                  </a:lnTo>
                  <a:close/>
                  <a:moveTo>
                    <a:pt x="44" y="80"/>
                  </a:moveTo>
                  <a:lnTo>
                    <a:pt x="98" y="80"/>
                  </a:lnTo>
                  <a:lnTo>
                    <a:pt x="124" y="28"/>
                  </a:lnTo>
                  <a:lnTo>
                    <a:pt x="104" y="16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2" y="32"/>
                  </a:lnTo>
                  <a:lnTo>
                    <a:pt x="68" y="30"/>
                  </a:lnTo>
                  <a:lnTo>
                    <a:pt x="40" y="16"/>
                  </a:lnTo>
                  <a:lnTo>
                    <a:pt x="18" y="28"/>
                  </a:lnTo>
                  <a:lnTo>
                    <a:pt x="44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265"/>
            <p:cNvSpPr>
              <a:spLocks/>
            </p:cNvSpPr>
            <p:nvPr/>
          </p:nvSpPr>
          <p:spPr bwMode="auto">
            <a:xfrm>
              <a:off x="2027238" y="1912938"/>
              <a:ext cx="63500" cy="63500"/>
            </a:xfrm>
            <a:custGeom>
              <a:avLst/>
              <a:gdLst>
                <a:gd name="T0" fmla="*/ 0 w 40"/>
                <a:gd name="T1" fmla="*/ 40 h 40"/>
                <a:gd name="T2" fmla="*/ 0 w 40"/>
                <a:gd name="T3" fmla="*/ 24 h 40"/>
                <a:gd name="T4" fmla="*/ 0 w 40"/>
                <a:gd name="T5" fmla="*/ 24 h 40"/>
                <a:gd name="T6" fmla="*/ 8 w 40"/>
                <a:gd name="T7" fmla="*/ 22 h 40"/>
                <a:gd name="T8" fmla="*/ 16 w 40"/>
                <a:gd name="T9" fmla="*/ 16 h 40"/>
                <a:gd name="T10" fmla="*/ 22 w 40"/>
                <a:gd name="T11" fmla="*/ 10 h 40"/>
                <a:gd name="T12" fmla="*/ 24 w 40"/>
                <a:gd name="T13" fmla="*/ 0 h 40"/>
                <a:gd name="T14" fmla="*/ 40 w 40"/>
                <a:gd name="T15" fmla="*/ 0 h 40"/>
                <a:gd name="T16" fmla="*/ 40 w 40"/>
                <a:gd name="T17" fmla="*/ 0 h 40"/>
                <a:gd name="T18" fmla="*/ 38 w 40"/>
                <a:gd name="T19" fmla="*/ 8 h 40"/>
                <a:gd name="T20" fmla="*/ 36 w 40"/>
                <a:gd name="T21" fmla="*/ 16 h 40"/>
                <a:gd name="T22" fmla="*/ 32 w 40"/>
                <a:gd name="T23" fmla="*/ 22 h 40"/>
                <a:gd name="T24" fmla="*/ 28 w 40"/>
                <a:gd name="T25" fmla="*/ 28 h 40"/>
                <a:gd name="T26" fmla="*/ 22 w 40"/>
                <a:gd name="T27" fmla="*/ 32 h 40"/>
                <a:gd name="T28" fmla="*/ 14 w 40"/>
                <a:gd name="T29" fmla="*/ 36 h 40"/>
                <a:gd name="T30" fmla="*/ 8 w 40"/>
                <a:gd name="T31" fmla="*/ 38 h 40"/>
                <a:gd name="T32" fmla="*/ 0 w 40"/>
                <a:gd name="T33" fmla="*/ 40 h 40"/>
                <a:gd name="T34" fmla="*/ 0 w 40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0">
                  <a:moveTo>
                    <a:pt x="0" y="4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8"/>
                  </a:lnTo>
                  <a:lnTo>
                    <a:pt x="36" y="16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14" y="36"/>
                  </a:lnTo>
                  <a:lnTo>
                    <a:pt x="8" y="3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266"/>
            <p:cNvSpPr>
              <a:spLocks/>
            </p:cNvSpPr>
            <p:nvPr/>
          </p:nvSpPr>
          <p:spPr bwMode="auto">
            <a:xfrm>
              <a:off x="1811338" y="1912938"/>
              <a:ext cx="63500" cy="63500"/>
            </a:xfrm>
            <a:custGeom>
              <a:avLst/>
              <a:gdLst>
                <a:gd name="T0" fmla="*/ 40 w 40"/>
                <a:gd name="T1" fmla="*/ 40 h 40"/>
                <a:gd name="T2" fmla="*/ 40 w 40"/>
                <a:gd name="T3" fmla="*/ 40 h 40"/>
                <a:gd name="T4" fmla="*/ 32 w 40"/>
                <a:gd name="T5" fmla="*/ 38 h 40"/>
                <a:gd name="T6" fmla="*/ 24 w 40"/>
                <a:gd name="T7" fmla="*/ 36 h 40"/>
                <a:gd name="T8" fmla="*/ 18 w 40"/>
                <a:gd name="T9" fmla="*/ 32 h 40"/>
                <a:gd name="T10" fmla="*/ 12 w 40"/>
                <a:gd name="T11" fmla="*/ 28 h 40"/>
                <a:gd name="T12" fmla="*/ 6 w 40"/>
                <a:gd name="T13" fmla="*/ 22 h 40"/>
                <a:gd name="T14" fmla="*/ 2 w 40"/>
                <a:gd name="T15" fmla="*/ 16 h 40"/>
                <a:gd name="T16" fmla="*/ 0 w 40"/>
                <a:gd name="T17" fmla="*/ 8 h 40"/>
                <a:gd name="T18" fmla="*/ 0 w 40"/>
                <a:gd name="T19" fmla="*/ 0 h 40"/>
                <a:gd name="T20" fmla="*/ 16 w 40"/>
                <a:gd name="T21" fmla="*/ 0 h 40"/>
                <a:gd name="T22" fmla="*/ 16 w 40"/>
                <a:gd name="T23" fmla="*/ 0 h 40"/>
                <a:gd name="T24" fmla="*/ 18 w 40"/>
                <a:gd name="T25" fmla="*/ 10 h 40"/>
                <a:gd name="T26" fmla="*/ 22 w 40"/>
                <a:gd name="T27" fmla="*/ 16 h 40"/>
                <a:gd name="T28" fmla="*/ 30 w 40"/>
                <a:gd name="T29" fmla="*/ 22 h 40"/>
                <a:gd name="T30" fmla="*/ 40 w 40"/>
                <a:gd name="T31" fmla="*/ 24 h 40"/>
                <a:gd name="T32" fmla="*/ 40 w 40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40" y="40"/>
                  </a:moveTo>
                  <a:lnTo>
                    <a:pt x="40" y="40"/>
                  </a:lnTo>
                  <a:lnTo>
                    <a:pt x="32" y="38"/>
                  </a:lnTo>
                  <a:lnTo>
                    <a:pt x="24" y="36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6" y="2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10"/>
                  </a:lnTo>
                  <a:lnTo>
                    <a:pt x="22" y="16"/>
                  </a:lnTo>
                  <a:lnTo>
                    <a:pt x="30" y="22"/>
                  </a:lnTo>
                  <a:lnTo>
                    <a:pt x="40" y="24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267"/>
            <p:cNvSpPr>
              <a:spLocks noEditPoints="1"/>
            </p:cNvSpPr>
            <p:nvPr/>
          </p:nvSpPr>
          <p:spPr bwMode="auto">
            <a:xfrm>
              <a:off x="1785938" y="2078038"/>
              <a:ext cx="330200" cy="330200"/>
            </a:xfrm>
            <a:custGeom>
              <a:avLst/>
              <a:gdLst>
                <a:gd name="T0" fmla="*/ 104 w 208"/>
                <a:gd name="T1" fmla="*/ 208 h 208"/>
                <a:gd name="T2" fmla="*/ 62 w 208"/>
                <a:gd name="T3" fmla="*/ 200 h 208"/>
                <a:gd name="T4" fmla="*/ 30 w 208"/>
                <a:gd name="T5" fmla="*/ 178 h 208"/>
                <a:gd name="T6" fmla="*/ 8 w 208"/>
                <a:gd name="T7" fmla="*/ 144 h 208"/>
                <a:gd name="T8" fmla="*/ 0 w 208"/>
                <a:gd name="T9" fmla="*/ 104 h 208"/>
                <a:gd name="T10" fmla="*/ 2 w 208"/>
                <a:gd name="T11" fmla="*/ 82 h 208"/>
                <a:gd name="T12" fmla="*/ 18 w 208"/>
                <a:gd name="T13" fmla="*/ 46 h 208"/>
                <a:gd name="T14" fmla="*/ 46 w 208"/>
                <a:gd name="T15" fmla="*/ 18 h 208"/>
                <a:gd name="T16" fmla="*/ 82 w 208"/>
                <a:gd name="T17" fmla="*/ 2 h 208"/>
                <a:gd name="T18" fmla="*/ 104 w 208"/>
                <a:gd name="T19" fmla="*/ 0 h 208"/>
                <a:gd name="T20" fmla="*/ 144 w 208"/>
                <a:gd name="T21" fmla="*/ 8 h 208"/>
                <a:gd name="T22" fmla="*/ 176 w 208"/>
                <a:gd name="T23" fmla="*/ 30 h 208"/>
                <a:gd name="T24" fmla="*/ 200 w 208"/>
                <a:gd name="T25" fmla="*/ 64 h 208"/>
                <a:gd name="T26" fmla="*/ 208 w 208"/>
                <a:gd name="T27" fmla="*/ 104 h 208"/>
                <a:gd name="T28" fmla="*/ 206 w 208"/>
                <a:gd name="T29" fmla="*/ 124 h 208"/>
                <a:gd name="T30" fmla="*/ 190 w 208"/>
                <a:gd name="T31" fmla="*/ 162 h 208"/>
                <a:gd name="T32" fmla="*/ 162 w 208"/>
                <a:gd name="T33" fmla="*/ 190 h 208"/>
                <a:gd name="T34" fmla="*/ 124 w 208"/>
                <a:gd name="T35" fmla="*/ 206 h 208"/>
                <a:gd name="T36" fmla="*/ 104 w 208"/>
                <a:gd name="T37" fmla="*/ 208 h 208"/>
                <a:gd name="T38" fmla="*/ 104 w 208"/>
                <a:gd name="T39" fmla="*/ 16 h 208"/>
                <a:gd name="T40" fmla="*/ 70 w 208"/>
                <a:gd name="T41" fmla="*/ 22 h 208"/>
                <a:gd name="T42" fmla="*/ 42 w 208"/>
                <a:gd name="T43" fmla="*/ 42 h 208"/>
                <a:gd name="T44" fmla="*/ 22 w 208"/>
                <a:gd name="T45" fmla="*/ 70 h 208"/>
                <a:gd name="T46" fmla="*/ 16 w 208"/>
                <a:gd name="T47" fmla="*/ 104 h 208"/>
                <a:gd name="T48" fmla="*/ 18 w 208"/>
                <a:gd name="T49" fmla="*/ 122 h 208"/>
                <a:gd name="T50" fmla="*/ 30 w 208"/>
                <a:gd name="T51" fmla="*/ 152 h 208"/>
                <a:gd name="T52" fmla="*/ 54 w 208"/>
                <a:gd name="T53" fmla="*/ 176 h 208"/>
                <a:gd name="T54" fmla="*/ 86 w 208"/>
                <a:gd name="T55" fmla="*/ 190 h 208"/>
                <a:gd name="T56" fmla="*/ 104 w 208"/>
                <a:gd name="T57" fmla="*/ 192 h 208"/>
                <a:gd name="T58" fmla="*/ 138 w 208"/>
                <a:gd name="T59" fmla="*/ 184 h 208"/>
                <a:gd name="T60" fmla="*/ 166 w 208"/>
                <a:gd name="T61" fmla="*/ 166 h 208"/>
                <a:gd name="T62" fmla="*/ 184 w 208"/>
                <a:gd name="T63" fmla="*/ 138 h 208"/>
                <a:gd name="T64" fmla="*/ 192 w 208"/>
                <a:gd name="T65" fmla="*/ 104 h 208"/>
                <a:gd name="T66" fmla="*/ 190 w 208"/>
                <a:gd name="T67" fmla="*/ 86 h 208"/>
                <a:gd name="T68" fmla="*/ 176 w 208"/>
                <a:gd name="T69" fmla="*/ 54 h 208"/>
                <a:gd name="T70" fmla="*/ 152 w 208"/>
                <a:gd name="T71" fmla="*/ 30 h 208"/>
                <a:gd name="T72" fmla="*/ 122 w 208"/>
                <a:gd name="T73" fmla="*/ 18 h 208"/>
                <a:gd name="T74" fmla="*/ 104 w 208"/>
                <a:gd name="T75" fmla="*/ 1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lnTo>
                    <a:pt x="104" y="208"/>
                  </a:lnTo>
                  <a:lnTo>
                    <a:pt x="82" y="206"/>
                  </a:lnTo>
                  <a:lnTo>
                    <a:pt x="62" y="200"/>
                  </a:lnTo>
                  <a:lnTo>
                    <a:pt x="46" y="190"/>
                  </a:lnTo>
                  <a:lnTo>
                    <a:pt x="30" y="178"/>
                  </a:lnTo>
                  <a:lnTo>
                    <a:pt x="18" y="162"/>
                  </a:lnTo>
                  <a:lnTo>
                    <a:pt x="8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6" y="30"/>
                  </a:lnTo>
                  <a:lnTo>
                    <a:pt x="190" y="46"/>
                  </a:lnTo>
                  <a:lnTo>
                    <a:pt x="200" y="64"/>
                  </a:lnTo>
                  <a:lnTo>
                    <a:pt x="206" y="82"/>
                  </a:lnTo>
                  <a:lnTo>
                    <a:pt x="208" y="104"/>
                  </a:lnTo>
                  <a:lnTo>
                    <a:pt x="208" y="104"/>
                  </a:lnTo>
                  <a:lnTo>
                    <a:pt x="206" y="124"/>
                  </a:lnTo>
                  <a:lnTo>
                    <a:pt x="200" y="144"/>
                  </a:lnTo>
                  <a:lnTo>
                    <a:pt x="190" y="162"/>
                  </a:lnTo>
                  <a:lnTo>
                    <a:pt x="176" y="178"/>
                  </a:lnTo>
                  <a:lnTo>
                    <a:pt x="162" y="190"/>
                  </a:lnTo>
                  <a:lnTo>
                    <a:pt x="144" y="200"/>
                  </a:lnTo>
                  <a:lnTo>
                    <a:pt x="124" y="206"/>
                  </a:lnTo>
                  <a:lnTo>
                    <a:pt x="104" y="208"/>
                  </a:lnTo>
                  <a:lnTo>
                    <a:pt x="104" y="208"/>
                  </a:lnTo>
                  <a:close/>
                  <a:moveTo>
                    <a:pt x="104" y="16"/>
                  </a:moveTo>
                  <a:lnTo>
                    <a:pt x="104" y="16"/>
                  </a:lnTo>
                  <a:lnTo>
                    <a:pt x="86" y="18"/>
                  </a:lnTo>
                  <a:lnTo>
                    <a:pt x="70" y="22"/>
                  </a:lnTo>
                  <a:lnTo>
                    <a:pt x="54" y="30"/>
                  </a:lnTo>
                  <a:lnTo>
                    <a:pt x="42" y="42"/>
                  </a:lnTo>
                  <a:lnTo>
                    <a:pt x="30" y="54"/>
                  </a:lnTo>
                  <a:lnTo>
                    <a:pt x="22" y="70"/>
                  </a:lnTo>
                  <a:lnTo>
                    <a:pt x="18" y="86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8" y="122"/>
                  </a:lnTo>
                  <a:lnTo>
                    <a:pt x="22" y="138"/>
                  </a:lnTo>
                  <a:lnTo>
                    <a:pt x="30" y="152"/>
                  </a:lnTo>
                  <a:lnTo>
                    <a:pt x="42" y="166"/>
                  </a:lnTo>
                  <a:lnTo>
                    <a:pt x="54" y="176"/>
                  </a:lnTo>
                  <a:lnTo>
                    <a:pt x="70" y="184"/>
                  </a:lnTo>
                  <a:lnTo>
                    <a:pt x="86" y="19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22" y="190"/>
                  </a:lnTo>
                  <a:lnTo>
                    <a:pt x="138" y="184"/>
                  </a:lnTo>
                  <a:lnTo>
                    <a:pt x="152" y="176"/>
                  </a:lnTo>
                  <a:lnTo>
                    <a:pt x="166" y="166"/>
                  </a:lnTo>
                  <a:lnTo>
                    <a:pt x="176" y="152"/>
                  </a:lnTo>
                  <a:lnTo>
                    <a:pt x="184" y="138"/>
                  </a:lnTo>
                  <a:lnTo>
                    <a:pt x="190" y="122"/>
                  </a:lnTo>
                  <a:lnTo>
                    <a:pt x="192" y="104"/>
                  </a:lnTo>
                  <a:lnTo>
                    <a:pt x="192" y="104"/>
                  </a:lnTo>
                  <a:lnTo>
                    <a:pt x="190" y="86"/>
                  </a:lnTo>
                  <a:lnTo>
                    <a:pt x="184" y="70"/>
                  </a:lnTo>
                  <a:lnTo>
                    <a:pt x="176" y="54"/>
                  </a:lnTo>
                  <a:lnTo>
                    <a:pt x="166" y="42"/>
                  </a:lnTo>
                  <a:lnTo>
                    <a:pt x="152" y="30"/>
                  </a:lnTo>
                  <a:lnTo>
                    <a:pt x="138" y="22"/>
                  </a:lnTo>
                  <a:lnTo>
                    <a:pt x="122" y="18"/>
                  </a:lnTo>
                  <a:lnTo>
                    <a:pt x="104" y="16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268"/>
            <p:cNvSpPr>
              <a:spLocks noEditPoints="1"/>
            </p:cNvSpPr>
            <p:nvPr/>
          </p:nvSpPr>
          <p:spPr bwMode="auto">
            <a:xfrm>
              <a:off x="2027238" y="25352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269"/>
            <p:cNvSpPr>
              <a:spLocks noEditPoints="1"/>
            </p:cNvSpPr>
            <p:nvPr/>
          </p:nvSpPr>
          <p:spPr bwMode="auto">
            <a:xfrm>
              <a:off x="2027238" y="24844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70"/>
            <p:cNvSpPr>
              <a:spLocks noEditPoints="1"/>
            </p:cNvSpPr>
            <p:nvPr/>
          </p:nvSpPr>
          <p:spPr bwMode="auto">
            <a:xfrm>
              <a:off x="2027238" y="24336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71"/>
            <p:cNvSpPr>
              <a:spLocks noEditPoints="1"/>
            </p:cNvSpPr>
            <p:nvPr/>
          </p:nvSpPr>
          <p:spPr bwMode="auto">
            <a:xfrm>
              <a:off x="2154238" y="25352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72"/>
            <p:cNvSpPr>
              <a:spLocks noEditPoints="1"/>
            </p:cNvSpPr>
            <p:nvPr/>
          </p:nvSpPr>
          <p:spPr bwMode="auto">
            <a:xfrm>
              <a:off x="2154238" y="24844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73"/>
            <p:cNvSpPr>
              <a:spLocks noEditPoints="1"/>
            </p:cNvSpPr>
            <p:nvPr/>
          </p:nvSpPr>
          <p:spPr bwMode="auto">
            <a:xfrm>
              <a:off x="2154238" y="24336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74"/>
            <p:cNvSpPr>
              <a:spLocks noEditPoints="1"/>
            </p:cNvSpPr>
            <p:nvPr/>
          </p:nvSpPr>
          <p:spPr bwMode="auto">
            <a:xfrm>
              <a:off x="2154238" y="23828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75"/>
            <p:cNvSpPr>
              <a:spLocks noEditPoints="1"/>
            </p:cNvSpPr>
            <p:nvPr/>
          </p:nvSpPr>
          <p:spPr bwMode="auto">
            <a:xfrm>
              <a:off x="2154238" y="23320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76"/>
            <p:cNvSpPr>
              <a:spLocks noEditPoints="1"/>
            </p:cNvSpPr>
            <p:nvPr/>
          </p:nvSpPr>
          <p:spPr bwMode="auto">
            <a:xfrm>
              <a:off x="2281238" y="25352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77"/>
            <p:cNvSpPr>
              <a:spLocks noEditPoints="1"/>
            </p:cNvSpPr>
            <p:nvPr/>
          </p:nvSpPr>
          <p:spPr bwMode="auto">
            <a:xfrm>
              <a:off x="2281238" y="24844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78"/>
            <p:cNvSpPr>
              <a:spLocks noEditPoints="1"/>
            </p:cNvSpPr>
            <p:nvPr/>
          </p:nvSpPr>
          <p:spPr bwMode="auto">
            <a:xfrm>
              <a:off x="2281238" y="24336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79"/>
            <p:cNvSpPr>
              <a:spLocks noEditPoints="1"/>
            </p:cNvSpPr>
            <p:nvPr/>
          </p:nvSpPr>
          <p:spPr bwMode="auto">
            <a:xfrm>
              <a:off x="2281238" y="23828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80"/>
            <p:cNvSpPr>
              <a:spLocks noEditPoints="1"/>
            </p:cNvSpPr>
            <p:nvPr/>
          </p:nvSpPr>
          <p:spPr bwMode="auto">
            <a:xfrm>
              <a:off x="2281238" y="23320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81"/>
            <p:cNvSpPr>
              <a:spLocks noEditPoints="1"/>
            </p:cNvSpPr>
            <p:nvPr/>
          </p:nvSpPr>
          <p:spPr bwMode="auto">
            <a:xfrm>
              <a:off x="2281238" y="22812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82"/>
            <p:cNvSpPr>
              <a:spLocks noEditPoints="1"/>
            </p:cNvSpPr>
            <p:nvPr/>
          </p:nvSpPr>
          <p:spPr bwMode="auto">
            <a:xfrm>
              <a:off x="2281238" y="22304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83"/>
            <p:cNvSpPr>
              <a:spLocks noEditPoints="1"/>
            </p:cNvSpPr>
            <p:nvPr/>
          </p:nvSpPr>
          <p:spPr bwMode="auto">
            <a:xfrm>
              <a:off x="2281238" y="2103438"/>
              <a:ext cx="152400" cy="76200"/>
            </a:xfrm>
            <a:custGeom>
              <a:avLst/>
              <a:gdLst>
                <a:gd name="T0" fmla="*/ 80 w 96"/>
                <a:gd name="T1" fmla="*/ 48 h 48"/>
                <a:gd name="T2" fmla="*/ 16 w 96"/>
                <a:gd name="T3" fmla="*/ 48 h 48"/>
                <a:gd name="T4" fmla="*/ 16 w 96"/>
                <a:gd name="T5" fmla="*/ 48 h 48"/>
                <a:gd name="T6" fmla="*/ 10 w 96"/>
                <a:gd name="T7" fmla="*/ 46 h 48"/>
                <a:gd name="T8" fmla="*/ 4 w 96"/>
                <a:gd name="T9" fmla="*/ 44 h 48"/>
                <a:gd name="T10" fmla="*/ 0 w 96"/>
                <a:gd name="T11" fmla="*/ 38 h 48"/>
                <a:gd name="T12" fmla="*/ 0 w 96"/>
                <a:gd name="T13" fmla="*/ 32 h 48"/>
                <a:gd name="T14" fmla="*/ 0 w 96"/>
                <a:gd name="T15" fmla="*/ 16 h 48"/>
                <a:gd name="T16" fmla="*/ 0 w 96"/>
                <a:gd name="T17" fmla="*/ 16 h 48"/>
                <a:gd name="T18" fmla="*/ 0 w 96"/>
                <a:gd name="T19" fmla="*/ 10 h 48"/>
                <a:gd name="T20" fmla="*/ 4 w 96"/>
                <a:gd name="T21" fmla="*/ 4 h 48"/>
                <a:gd name="T22" fmla="*/ 10 w 96"/>
                <a:gd name="T23" fmla="*/ 2 h 48"/>
                <a:gd name="T24" fmla="*/ 16 w 96"/>
                <a:gd name="T25" fmla="*/ 0 h 48"/>
                <a:gd name="T26" fmla="*/ 80 w 96"/>
                <a:gd name="T27" fmla="*/ 0 h 48"/>
                <a:gd name="T28" fmla="*/ 80 w 96"/>
                <a:gd name="T29" fmla="*/ 0 h 48"/>
                <a:gd name="T30" fmla="*/ 86 w 96"/>
                <a:gd name="T31" fmla="*/ 2 h 48"/>
                <a:gd name="T32" fmla="*/ 90 w 96"/>
                <a:gd name="T33" fmla="*/ 4 h 48"/>
                <a:gd name="T34" fmla="*/ 94 w 96"/>
                <a:gd name="T35" fmla="*/ 10 h 48"/>
                <a:gd name="T36" fmla="*/ 96 w 96"/>
                <a:gd name="T37" fmla="*/ 16 h 48"/>
                <a:gd name="T38" fmla="*/ 96 w 96"/>
                <a:gd name="T39" fmla="*/ 32 h 48"/>
                <a:gd name="T40" fmla="*/ 96 w 96"/>
                <a:gd name="T41" fmla="*/ 32 h 48"/>
                <a:gd name="T42" fmla="*/ 94 w 96"/>
                <a:gd name="T43" fmla="*/ 38 h 48"/>
                <a:gd name="T44" fmla="*/ 90 w 96"/>
                <a:gd name="T45" fmla="*/ 44 h 48"/>
                <a:gd name="T46" fmla="*/ 86 w 96"/>
                <a:gd name="T47" fmla="*/ 46 h 48"/>
                <a:gd name="T48" fmla="*/ 80 w 96"/>
                <a:gd name="T49" fmla="*/ 48 h 48"/>
                <a:gd name="T50" fmla="*/ 80 w 96"/>
                <a:gd name="T51" fmla="*/ 48 h 48"/>
                <a:gd name="T52" fmla="*/ 16 w 96"/>
                <a:gd name="T53" fmla="*/ 16 h 48"/>
                <a:gd name="T54" fmla="*/ 16 w 96"/>
                <a:gd name="T55" fmla="*/ 32 h 48"/>
                <a:gd name="T56" fmla="*/ 80 w 96"/>
                <a:gd name="T57" fmla="*/ 32 h 48"/>
                <a:gd name="T58" fmla="*/ 80 w 96"/>
                <a:gd name="T59" fmla="*/ 16 h 48"/>
                <a:gd name="T60" fmla="*/ 16 w 96"/>
                <a:gd name="T6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48">
                  <a:moveTo>
                    <a:pt x="80" y="4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4" y="38"/>
                  </a:lnTo>
                  <a:lnTo>
                    <a:pt x="90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80" y="48"/>
                  </a:lnTo>
                  <a:close/>
                  <a:moveTo>
                    <a:pt x="16" y="16"/>
                  </a:moveTo>
                  <a:lnTo>
                    <a:pt x="16" y="32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Rectangle 284"/>
            <p:cNvSpPr>
              <a:spLocks noChangeArrowheads="1"/>
            </p:cNvSpPr>
            <p:nvPr/>
          </p:nvSpPr>
          <p:spPr bwMode="auto">
            <a:xfrm>
              <a:off x="2319338" y="1976438"/>
              <a:ext cx="25400" cy="101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Rectangle 285"/>
            <p:cNvSpPr>
              <a:spLocks noChangeArrowheads="1"/>
            </p:cNvSpPr>
            <p:nvPr/>
          </p:nvSpPr>
          <p:spPr bwMode="auto">
            <a:xfrm>
              <a:off x="2370138" y="1900238"/>
              <a:ext cx="25400" cy="101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Rectangle 286"/>
            <p:cNvSpPr>
              <a:spLocks noChangeArrowheads="1"/>
            </p:cNvSpPr>
            <p:nvPr/>
          </p:nvSpPr>
          <p:spPr bwMode="auto">
            <a:xfrm>
              <a:off x="2319338" y="1925638"/>
              <a:ext cx="25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287"/>
            <p:cNvSpPr>
              <a:spLocks noChangeArrowheads="1"/>
            </p:cNvSpPr>
            <p:nvPr/>
          </p:nvSpPr>
          <p:spPr bwMode="auto">
            <a:xfrm>
              <a:off x="2370138" y="2027238"/>
              <a:ext cx="25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1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550482" y="1583140"/>
            <a:ext cx="17762" cy="50769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03239" y="5220831"/>
            <a:ext cx="9586486" cy="105410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600" dirty="0" smtClean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03239" y="3771900"/>
            <a:ext cx="9586486" cy="105410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600" dirty="0" smtClean="0">
              <a:solidFill>
                <a:prstClr val="white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Requirement (Illustrative)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503244" y="1766081"/>
            <a:ext cx="2798755" cy="1637757"/>
            <a:chOff x="503244" y="1766081"/>
            <a:chExt cx="2798755" cy="1637757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503244" y="2323486"/>
              <a:ext cx="2798755" cy="1080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1972" tIns="280800" rIns="71972" bIns="93564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798198" eaLnBrk="0" hangingPunct="0">
                <a:spcAft>
                  <a:spcPts val="20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cs typeface="Arial" charset="0"/>
              </a:endParaRPr>
            </a:p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Legal DD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, Negotiation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503244" y="1766081"/>
              <a:ext cx="2798755" cy="55740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A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6000" tIns="46781" rIns="0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en-US" sz="1400" dirty="0" smtClean="0"/>
                <a:t>LAND ACQUISITION</a:t>
              </a:r>
              <a:endParaRPr lang="en-US" sz="14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54896" y="1891427"/>
              <a:ext cx="704004" cy="704004"/>
            </a:xfrm>
            <a:prstGeom prst="ellipse">
              <a:avLst/>
            </a:prstGeom>
            <a:solidFill>
              <a:srgbClr val="00AFD7"/>
            </a:solidFill>
            <a:ln w="285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834490" y="1766081"/>
            <a:ext cx="2798755" cy="1637757"/>
            <a:chOff x="3834490" y="1766081"/>
            <a:chExt cx="2798755" cy="1637757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834490" y="2323486"/>
              <a:ext cx="2798755" cy="1080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1972" tIns="280800" rIns="71972" bIns="93564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798198" eaLnBrk="0" hangingPunct="0">
                <a:spcAft>
                  <a:spcPts val="20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cs typeface="Arial" charset="0"/>
              </a:endParaRPr>
            </a:p>
            <a:p>
              <a:pPr algn="ctr"/>
              <a:r>
                <a:rPr lang="en-GB" sz="1400" dirty="0">
                  <a:latin typeface="Arial" pitchFamily="34" charset="0"/>
                  <a:cs typeface="Arial" pitchFamily="34" charset="0"/>
                </a:rPr>
                <a:t>Project planning, IOD/ CC</a:t>
              </a:r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3834490" y="1766081"/>
              <a:ext cx="2798755" cy="55740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A8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6000" tIns="46781" rIns="0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APPROVALS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986142" y="1891427"/>
              <a:ext cx="704004" cy="704004"/>
            </a:xfrm>
            <a:prstGeom prst="ellipse">
              <a:avLst/>
            </a:prstGeom>
            <a:solidFill>
              <a:srgbClr val="A8AD00"/>
            </a:solidFill>
            <a:ln w="285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290970" y="1766081"/>
            <a:ext cx="2798755" cy="1637757"/>
            <a:chOff x="7290970" y="1766081"/>
            <a:chExt cx="2798755" cy="1637757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7290970" y="2323486"/>
              <a:ext cx="2798755" cy="1080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1972" tIns="280800" rIns="71972" bIns="93564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798198" eaLnBrk="0" hangingPunct="0">
                <a:spcAft>
                  <a:spcPts val="20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cs typeface="Arial" charset="0"/>
              </a:endParaRPr>
            </a:p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Construction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, Part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approvals, </a:t>
              </a:r>
              <a:endParaRPr lang="en-US" sz="1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if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any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7290970" y="1766081"/>
              <a:ext cx="2798755" cy="55740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6000" tIns="46781" rIns="0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EXECUTION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442622" y="1891427"/>
              <a:ext cx="704004" cy="704004"/>
            </a:xfrm>
            <a:prstGeom prst="ellipse">
              <a:avLst/>
            </a:prstGeom>
            <a:solidFill>
              <a:srgbClr val="E87722"/>
            </a:solidFill>
            <a:ln w="285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81464" y="1929397"/>
            <a:ext cx="476250" cy="508000"/>
            <a:chOff x="4341813" y="5788025"/>
            <a:chExt cx="762000" cy="812800"/>
          </a:xfrm>
          <a:solidFill>
            <a:schemeClr val="bg1"/>
          </a:solidFill>
        </p:grpSpPr>
        <p:sp>
          <p:nvSpPr>
            <p:cNvPr id="41" name="Freeform 223"/>
            <p:cNvSpPr>
              <a:spLocks/>
            </p:cNvSpPr>
            <p:nvPr/>
          </p:nvSpPr>
          <p:spPr bwMode="auto">
            <a:xfrm>
              <a:off x="4976813" y="5800725"/>
              <a:ext cx="114300" cy="114300"/>
            </a:xfrm>
            <a:custGeom>
              <a:avLst/>
              <a:gdLst>
                <a:gd name="T0" fmla="*/ 72 w 72"/>
                <a:gd name="T1" fmla="*/ 72 h 72"/>
                <a:gd name="T2" fmla="*/ 0 w 72"/>
                <a:gd name="T3" fmla="*/ 72 h 72"/>
                <a:gd name="T4" fmla="*/ 0 w 72"/>
                <a:gd name="T5" fmla="*/ 0 h 72"/>
                <a:gd name="T6" fmla="*/ 16 w 72"/>
                <a:gd name="T7" fmla="*/ 0 h 72"/>
                <a:gd name="T8" fmla="*/ 16 w 72"/>
                <a:gd name="T9" fmla="*/ 56 h 72"/>
                <a:gd name="T10" fmla="*/ 72 w 72"/>
                <a:gd name="T11" fmla="*/ 56 h 72"/>
                <a:gd name="T12" fmla="*/ 72 w 72"/>
                <a:gd name="T13" fmla="*/ 72 h 72"/>
                <a:gd name="T14" fmla="*/ 72 w 7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2">
                  <a:moveTo>
                    <a:pt x="72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6"/>
                  </a:lnTo>
                  <a:lnTo>
                    <a:pt x="72" y="56"/>
                  </a:lnTo>
                  <a:lnTo>
                    <a:pt x="72" y="72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224"/>
            <p:cNvSpPr>
              <a:spLocks/>
            </p:cNvSpPr>
            <p:nvPr/>
          </p:nvSpPr>
          <p:spPr bwMode="auto">
            <a:xfrm>
              <a:off x="4545013" y="5788025"/>
              <a:ext cx="558800" cy="711200"/>
            </a:xfrm>
            <a:custGeom>
              <a:avLst/>
              <a:gdLst>
                <a:gd name="T0" fmla="*/ 344 w 352"/>
                <a:gd name="T1" fmla="*/ 448 h 448"/>
                <a:gd name="T2" fmla="*/ 248 w 352"/>
                <a:gd name="T3" fmla="*/ 448 h 448"/>
                <a:gd name="T4" fmla="*/ 248 w 352"/>
                <a:gd name="T5" fmla="*/ 432 h 448"/>
                <a:gd name="T6" fmla="*/ 336 w 352"/>
                <a:gd name="T7" fmla="*/ 432 h 448"/>
                <a:gd name="T8" fmla="*/ 336 w 352"/>
                <a:gd name="T9" fmla="*/ 76 h 448"/>
                <a:gd name="T10" fmla="*/ 276 w 352"/>
                <a:gd name="T11" fmla="*/ 16 h 448"/>
                <a:gd name="T12" fmla="*/ 16 w 352"/>
                <a:gd name="T13" fmla="*/ 16 h 448"/>
                <a:gd name="T14" fmla="*/ 16 w 352"/>
                <a:gd name="T15" fmla="*/ 432 h 448"/>
                <a:gd name="T16" fmla="*/ 104 w 352"/>
                <a:gd name="T17" fmla="*/ 432 h 448"/>
                <a:gd name="T18" fmla="*/ 104 w 352"/>
                <a:gd name="T19" fmla="*/ 448 h 448"/>
                <a:gd name="T20" fmla="*/ 8 w 352"/>
                <a:gd name="T21" fmla="*/ 448 h 448"/>
                <a:gd name="T22" fmla="*/ 8 w 352"/>
                <a:gd name="T23" fmla="*/ 448 h 448"/>
                <a:gd name="T24" fmla="*/ 4 w 352"/>
                <a:gd name="T25" fmla="*/ 448 h 448"/>
                <a:gd name="T26" fmla="*/ 2 w 352"/>
                <a:gd name="T27" fmla="*/ 446 h 448"/>
                <a:gd name="T28" fmla="*/ 0 w 352"/>
                <a:gd name="T29" fmla="*/ 444 h 448"/>
                <a:gd name="T30" fmla="*/ 0 w 352"/>
                <a:gd name="T31" fmla="*/ 440 h 448"/>
                <a:gd name="T32" fmla="*/ 0 w 352"/>
                <a:gd name="T33" fmla="*/ 8 h 448"/>
                <a:gd name="T34" fmla="*/ 0 w 352"/>
                <a:gd name="T35" fmla="*/ 8 h 448"/>
                <a:gd name="T36" fmla="*/ 0 w 352"/>
                <a:gd name="T37" fmla="*/ 4 h 448"/>
                <a:gd name="T38" fmla="*/ 2 w 352"/>
                <a:gd name="T39" fmla="*/ 2 h 448"/>
                <a:gd name="T40" fmla="*/ 4 w 352"/>
                <a:gd name="T41" fmla="*/ 0 h 448"/>
                <a:gd name="T42" fmla="*/ 8 w 352"/>
                <a:gd name="T43" fmla="*/ 0 h 448"/>
                <a:gd name="T44" fmla="*/ 280 w 352"/>
                <a:gd name="T45" fmla="*/ 0 h 448"/>
                <a:gd name="T46" fmla="*/ 280 w 352"/>
                <a:gd name="T47" fmla="*/ 0 h 448"/>
                <a:gd name="T48" fmla="*/ 284 w 352"/>
                <a:gd name="T49" fmla="*/ 0 h 448"/>
                <a:gd name="T50" fmla="*/ 286 w 352"/>
                <a:gd name="T51" fmla="*/ 2 h 448"/>
                <a:gd name="T52" fmla="*/ 350 w 352"/>
                <a:gd name="T53" fmla="*/ 66 h 448"/>
                <a:gd name="T54" fmla="*/ 350 w 352"/>
                <a:gd name="T55" fmla="*/ 66 h 448"/>
                <a:gd name="T56" fmla="*/ 352 w 352"/>
                <a:gd name="T57" fmla="*/ 68 h 448"/>
                <a:gd name="T58" fmla="*/ 352 w 352"/>
                <a:gd name="T59" fmla="*/ 72 h 448"/>
                <a:gd name="T60" fmla="*/ 352 w 352"/>
                <a:gd name="T61" fmla="*/ 440 h 448"/>
                <a:gd name="T62" fmla="*/ 352 w 352"/>
                <a:gd name="T63" fmla="*/ 440 h 448"/>
                <a:gd name="T64" fmla="*/ 352 w 352"/>
                <a:gd name="T65" fmla="*/ 444 h 448"/>
                <a:gd name="T66" fmla="*/ 350 w 352"/>
                <a:gd name="T67" fmla="*/ 446 h 448"/>
                <a:gd name="T68" fmla="*/ 348 w 352"/>
                <a:gd name="T69" fmla="*/ 448 h 448"/>
                <a:gd name="T70" fmla="*/ 344 w 352"/>
                <a:gd name="T71" fmla="*/ 448 h 448"/>
                <a:gd name="T72" fmla="*/ 344 w 352"/>
                <a:gd name="T73" fmla="*/ 448 h 448"/>
                <a:gd name="T74" fmla="*/ 344 w 352"/>
                <a:gd name="T7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2" h="448">
                  <a:moveTo>
                    <a:pt x="344" y="448"/>
                  </a:moveTo>
                  <a:lnTo>
                    <a:pt x="248" y="448"/>
                  </a:lnTo>
                  <a:lnTo>
                    <a:pt x="248" y="432"/>
                  </a:lnTo>
                  <a:lnTo>
                    <a:pt x="336" y="432"/>
                  </a:lnTo>
                  <a:lnTo>
                    <a:pt x="336" y="76"/>
                  </a:lnTo>
                  <a:lnTo>
                    <a:pt x="276" y="16"/>
                  </a:lnTo>
                  <a:lnTo>
                    <a:pt x="16" y="16"/>
                  </a:lnTo>
                  <a:lnTo>
                    <a:pt x="16" y="432"/>
                  </a:lnTo>
                  <a:lnTo>
                    <a:pt x="104" y="432"/>
                  </a:lnTo>
                  <a:lnTo>
                    <a:pt x="104" y="448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48"/>
                  </a:lnTo>
                  <a:lnTo>
                    <a:pt x="2" y="446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6" y="2"/>
                  </a:lnTo>
                  <a:lnTo>
                    <a:pt x="350" y="66"/>
                  </a:lnTo>
                  <a:lnTo>
                    <a:pt x="350" y="66"/>
                  </a:lnTo>
                  <a:lnTo>
                    <a:pt x="352" y="68"/>
                  </a:lnTo>
                  <a:lnTo>
                    <a:pt x="352" y="72"/>
                  </a:lnTo>
                  <a:lnTo>
                    <a:pt x="352" y="440"/>
                  </a:lnTo>
                  <a:lnTo>
                    <a:pt x="352" y="440"/>
                  </a:lnTo>
                  <a:lnTo>
                    <a:pt x="352" y="444"/>
                  </a:lnTo>
                  <a:lnTo>
                    <a:pt x="350" y="446"/>
                  </a:lnTo>
                  <a:lnTo>
                    <a:pt x="348" y="448"/>
                  </a:lnTo>
                  <a:lnTo>
                    <a:pt x="344" y="448"/>
                  </a:lnTo>
                  <a:lnTo>
                    <a:pt x="344" y="448"/>
                  </a:lnTo>
                  <a:lnTo>
                    <a:pt x="344" y="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225"/>
            <p:cNvSpPr>
              <a:spLocks/>
            </p:cNvSpPr>
            <p:nvPr/>
          </p:nvSpPr>
          <p:spPr bwMode="auto">
            <a:xfrm>
              <a:off x="4735513" y="6435725"/>
              <a:ext cx="177800" cy="165100"/>
            </a:xfrm>
            <a:custGeom>
              <a:avLst/>
              <a:gdLst>
                <a:gd name="T0" fmla="*/ 104 w 112"/>
                <a:gd name="T1" fmla="*/ 104 h 104"/>
                <a:gd name="T2" fmla="*/ 104 w 112"/>
                <a:gd name="T3" fmla="*/ 104 h 104"/>
                <a:gd name="T4" fmla="*/ 98 w 112"/>
                <a:gd name="T5" fmla="*/ 102 h 104"/>
                <a:gd name="T6" fmla="*/ 56 w 112"/>
                <a:gd name="T7" fmla="*/ 66 h 104"/>
                <a:gd name="T8" fmla="*/ 14 w 112"/>
                <a:gd name="T9" fmla="*/ 102 h 104"/>
                <a:gd name="T10" fmla="*/ 14 w 112"/>
                <a:gd name="T11" fmla="*/ 102 h 104"/>
                <a:gd name="T12" fmla="*/ 10 w 112"/>
                <a:gd name="T13" fmla="*/ 104 h 104"/>
                <a:gd name="T14" fmla="*/ 4 w 112"/>
                <a:gd name="T15" fmla="*/ 104 h 104"/>
                <a:gd name="T16" fmla="*/ 4 w 112"/>
                <a:gd name="T17" fmla="*/ 104 h 104"/>
                <a:gd name="T18" fmla="*/ 2 w 112"/>
                <a:gd name="T19" fmla="*/ 100 h 104"/>
                <a:gd name="T20" fmla="*/ 0 w 112"/>
                <a:gd name="T21" fmla="*/ 96 h 104"/>
                <a:gd name="T22" fmla="*/ 0 w 112"/>
                <a:gd name="T23" fmla="*/ 0 h 104"/>
                <a:gd name="T24" fmla="*/ 16 w 112"/>
                <a:gd name="T25" fmla="*/ 0 h 104"/>
                <a:gd name="T26" fmla="*/ 16 w 112"/>
                <a:gd name="T27" fmla="*/ 78 h 104"/>
                <a:gd name="T28" fmla="*/ 50 w 112"/>
                <a:gd name="T29" fmla="*/ 50 h 104"/>
                <a:gd name="T30" fmla="*/ 50 w 112"/>
                <a:gd name="T31" fmla="*/ 50 h 104"/>
                <a:gd name="T32" fmla="*/ 56 w 112"/>
                <a:gd name="T33" fmla="*/ 48 h 104"/>
                <a:gd name="T34" fmla="*/ 62 w 112"/>
                <a:gd name="T35" fmla="*/ 50 h 104"/>
                <a:gd name="T36" fmla="*/ 96 w 112"/>
                <a:gd name="T37" fmla="*/ 78 h 104"/>
                <a:gd name="T38" fmla="*/ 96 w 112"/>
                <a:gd name="T39" fmla="*/ 0 h 104"/>
                <a:gd name="T40" fmla="*/ 112 w 112"/>
                <a:gd name="T41" fmla="*/ 0 h 104"/>
                <a:gd name="T42" fmla="*/ 112 w 112"/>
                <a:gd name="T43" fmla="*/ 96 h 104"/>
                <a:gd name="T44" fmla="*/ 112 w 112"/>
                <a:gd name="T45" fmla="*/ 96 h 104"/>
                <a:gd name="T46" fmla="*/ 110 w 112"/>
                <a:gd name="T47" fmla="*/ 100 h 104"/>
                <a:gd name="T48" fmla="*/ 108 w 112"/>
                <a:gd name="T49" fmla="*/ 104 h 104"/>
                <a:gd name="T50" fmla="*/ 108 w 112"/>
                <a:gd name="T51" fmla="*/ 104 h 104"/>
                <a:gd name="T52" fmla="*/ 104 w 112"/>
                <a:gd name="T53" fmla="*/ 104 h 104"/>
                <a:gd name="T54" fmla="*/ 104 w 112"/>
                <a:gd name="T55" fmla="*/ 104 h 104"/>
                <a:gd name="T56" fmla="*/ 104 w 112"/>
                <a:gd name="T5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" h="104">
                  <a:moveTo>
                    <a:pt x="104" y="104"/>
                  </a:moveTo>
                  <a:lnTo>
                    <a:pt x="104" y="104"/>
                  </a:lnTo>
                  <a:lnTo>
                    <a:pt x="98" y="102"/>
                  </a:lnTo>
                  <a:lnTo>
                    <a:pt x="56" y="66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0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78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48"/>
                  </a:lnTo>
                  <a:lnTo>
                    <a:pt x="62" y="50"/>
                  </a:lnTo>
                  <a:lnTo>
                    <a:pt x="96" y="78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0" y="10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226"/>
            <p:cNvSpPr>
              <a:spLocks noEditPoints="1"/>
            </p:cNvSpPr>
            <p:nvPr/>
          </p:nvSpPr>
          <p:spPr bwMode="auto">
            <a:xfrm>
              <a:off x="4646613" y="6092825"/>
              <a:ext cx="355600" cy="355600"/>
            </a:xfrm>
            <a:custGeom>
              <a:avLst/>
              <a:gdLst>
                <a:gd name="T0" fmla="*/ 94 w 224"/>
                <a:gd name="T1" fmla="*/ 218 h 224"/>
                <a:gd name="T2" fmla="*/ 68 w 224"/>
                <a:gd name="T3" fmla="*/ 198 h 224"/>
                <a:gd name="T4" fmla="*/ 56 w 224"/>
                <a:gd name="T5" fmla="*/ 200 h 224"/>
                <a:gd name="T6" fmla="*/ 26 w 224"/>
                <a:gd name="T7" fmla="*/ 180 h 224"/>
                <a:gd name="T8" fmla="*/ 24 w 224"/>
                <a:gd name="T9" fmla="*/ 162 h 224"/>
                <a:gd name="T10" fmla="*/ 20 w 224"/>
                <a:gd name="T11" fmla="*/ 142 h 224"/>
                <a:gd name="T12" fmla="*/ 0 w 224"/>
                <a:gd name="T13" fmla="*/ 112 h 224"/>
                <a:gd name="T14" fmla="*/ 12 w 224"/>
                <a:gd name="T15" fmla="*/ 86 h 224"/>
                <a:gd name="T16" fmla="*/ 26 w 224"/>
                <a:gd name="T17" fmla="*/ 68 h 224"/>
                <a:gd name="T18" fmla="*/ 24 w 224"/>
                <a:gd name="T19" fmla="*/ 50 h 224"/>
                <a:gd name="T20" fmla="*/ 50 w 224"/>
                <a:gd name="T21" fmla="*/ 24 h 224"/>
                <a:gd name="T22" fmla="*/ 68 w 224"/>
                <a:gd name="T23" fmla="*/ 26 h 224"/>
                <a:gd name="T24" fmla="*/ 86 w 224"/>
                <a:gd name="T25" fmla="*/ 12 h 224"/>
                <a:gd name="T26" fmla="*/ 112 w 224"/>
                <a:gd name="T27" fmla="*/ 0 h 224"/>
                <a:gd name="T28" fmla="*/ 142 w 224"/>
                <a:gd name="T29" fmla="*/ 20 h 224"/>
                <a:gd name="T30" fmla="*/ 162 w 224"/>
                <a:gd name="T31" fmla="*/ 24 h 224"/>
                <a:gd name="T32" fmla="*/ 180 w 224"/>
                <a:gd name="T33" fmla="*/ 26 h 224"/>
                <a:gd name="T34" fmla="*/ 200 w 224"/>
                <a:gd name="T35" fmla="*/ 56 h 224"/>
                <a:gd name="T36" fmla="*/ 198 w 224"/>
                <a:gd name="T37" fmla="*/ 68 h 224"/>
                <a:gd name="T38" fmla="*/ 218 w 224"/>
                <a:gd name="T39" fmla="*/ 94 h 224"/>
                <a:gd name="T40" fmla="*/ 222 w 224"/>
                <a:gd name="T41" fmla="*/ 122 h 224"/>
                <a:gd name="T42" fmla="*/ 204 w 224"/>
                <a:gd name="T43" fmla="*/ 142 h 224"/>
                <a:gd name="T44" fmla="*/ 200 w 224"/>
                <a:gd name="T45" fmla="*/ 168 h 224"/>
                <a:gd name="T46" fmla="*/ 190 w 224"/>
                <a:gd name="T47" fmla="*/ 190 h 224"/>
                <a:gd name="T48" fmla="*/ 168 w 224"/>
                <a:gd name="T49" fmla="*/ 200 h 224"/>
                <a:gd name="T50" fmla="*/ 142 w 224"/>
                <a:gd name="T51" fmla="*/ 204 h 224"/>
                <a:gd name="T52" fmla="*/ 122 w 224"/>
                <a:gd name="T53" fmla="*/ 222 h 224"/>
                <a:gd name="T54" fmla="*/ 68 w 224"/>
                <a:gd name="T55" fmla="*/ 180 h 224"/>
                <a:gd name="T56" fmla="*/ 90 w 224"/>
                <a:gd name="T57" fmla="*/ 190 h 224"/>
                <a:gd name="T58" fmla="*/ 98 w 224"/>
                <a:gd name="T59" fmla="*/ 200 h 224"/>
                <a:gd name="T60" fmla="*/ 112 w 224"/>
                <a:gd name="T61" fmla="*/ 208 h 224"/>
                <a:gd name="T62" fmla="*/ 128 w 224"/>
                <a:gd name="T63" fmla="*/ 196 h 224"/>
                <a:gd name="T64" fmla="*/ 142 w 224"/>
                <a:gd name="T65" fmla="*/ 186 h 224"/>
                <a:gd name="T66" fmla="*/ 160 w 224"/>
                <a:gd name="T67" fmla="*/ 182 h 224"/>
                <a:gd name="T68" fmla="*/ 174 w 224"/>
                <a:gd name="T69" fmla="*/ 182 h 224"/>
                <a:gd name="T70" fmla="*/ 184 w 224"/>
                <a:gd name="T71" fmla="*/ 168 h 224"/>
                <a:gd name="T72" fmla="*/ 182 w 224"/>
                <a:gd name="T73" fmla="*/ 152 h 224"/>
                <a:gd name="T74" fmla="*/ 190 w 224"/>
                <a:gd name="T75" fmla="*/ 128 h 224"/>
                <a:gd name="T76" fmla="*/ 204 w 224"/>
                <a:gd name="T77" fmla="*/ 122 h 224"/>
                <a:gd name="T78" fmla="*/ 208 w 224"/>
                <a:gd name="T79" fmla="*/ 106 h 224"/>
                <a:gd name="T80" fmla="*/ 190 w 224"/>
                <a:gd name="T81" fmla="*/ 96 h 224"/>
                <a:gd name="T82" fmla="*/ 182 w 224"/>
                <a:gd name="T83" fmla="*/ 72 h 224"/>
                <a:gd name="T84" fmla="*/ 184 w 224"/>
                <a:gd name="T85" fmla="*/ 60 h 224"/>
                <a:gd name="T86" fmla="*/ 180 w 224"/>
                <a:gd name="T87" fmla="*/ 44 h 224"/>
                <a:gd name="T88" fmla="*/ 164 w 224"/>
                <a:gd name="T89" fmla="*/ 40 h 224"/>
                <a:gd name="T90" fmla="*/ 152 w 224"/>
                <a:gd name="T91" fmla="*/ 42 h 224"/>
                <a:gd name="T92" fmla="*/ 128 w 224"/>
                <a:gd name="T93" fmla="*/ 28 h 224"/>
                <a:gd name="T94" fmla="*/ 118 w 224"/>
                <a:gd name="T95" fmla="*/ 16 h 224"/>
                <a:gd name="T96" fmla="*/ 102 w 224"/>
                <a:gd name="T97" fmla="*/ 20 h 224"/>
                <a:gd name="T98" fmla="*/ 90 w 224"/>
                <a:gd name="T99" fmla="*/ 34 h 224"/>
                <a:gd name="T100" fmla="*/ 68 w 224"/>
                <a:gd name="T101" fmla="*/ 44 h 224"/>
                <a:gd name="T102" fmla="*/ 56 w 224"/>
                <a:gd name="T103" fmla="*/ 40 h 224"/>
                <a:gd name="T104" fmla="*/ 42 w 224"/>
                <a:gd name="T105" fmla="*/ 50 h 224"/>
                <a:gd name="T106" fmla="*/ 42 w 224"/>
                <a:gd name="T107" fmla="*/ 64 h 224"/>
                <a:gd name="T108" fmla="*/ 38 w 224"/>
                <a:gd name="T109" fmla="*/ 82 h 224"/>
                <a:gd name="T110" fmla="*/ 28 w 224"/>
                <a:gd name="T111" fmla="*/ 96 h 224"/>
                <a:gd name="T112" fmla="*/ 16 w 224"/>
                <a:gd name="T113" fmla="*/ 112 h 224"/>
                <a:gd name="T114" fmla="*/ 24 w 224"/>
                <a:gd name="T115" fmla="*/ 126 h 224"/>
                <a:gd name="T116" fmla="*/ 34 w 224"/>
                <a:gd name="T117" fmla="*/ 134 h 224"/>
                <a:gd name="T118" fmla="*/ 42 w 224"/>
                <a:gd name="T119" fmla="*/ 160 h 224"/>
                <a:gd name="T120" fmla="*/ 40 w 224"/>
                <a:gd name="T121" fmla="*/ 168 h 224"/>
                <a:gd name="T122" fmla="*/ 56 w 224"/>
                <a:gd name="T123" fmla="*/ 184 h 224"/>
                <a:gd name="T124" fmla="*/ 68 w 224"/>
                <a:gd name="T125" fmla="*/ 1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4" h="224">
                  <a:moveTo>
                    <a:pt x="112" y="224"/>
                  </a:moveTo>
                  <a:lnTo>
                    <a:pt x="112" y="224"/>
                  </a:lnTo>
                  <a:lnTo>
                    <a:pt x="102" y="222"/>
                  </a:lnTo>
                  <a:lnTo>
                    <a:pt x="94" y="218"/>
                  </a:lnTo>
                  <a:lnTo>
                    <a:pt x="86" y="212"/>
                  </a:lnTo>
                  <a:lnTo>
                    <a:pt x="82" y="204"/>
                  </a:lnTo>
                  <a:lnTo>
                    <a:pt x="82" y="204"/>
                  </a:lnTo>
                  <a:lnTo>
                    <a:pt x="68" y="198"/>
                  </a:lnTo>
                  <a:lnTo>
                    <a:pt x="68" y="198"/>
                  </a:lnTo>
                  <a:lnTo>
                    <a:pt x="62" y="200"/>
                  </a:lnTo>
                  <a:lnTo>
                    <a:pt x="56" y="200"/>
                  </a:lnTo>
                  <a:lnTo>
                    <a:pt x="56" y="200"/>
                  </a:lnTo>
                  <a:lnTo>
                    <a:pt x="50" y="200"/>
                  </a:lnTo>
                  <a:lnTo>
                    <a:pt x="44" y="198"/>
                  </a:lnTo>
                  <a:lnTo>
                    <a:pt x="34" y="190"/>
                  </a:lnTo>
                  <a:lnTo>
                    <a:pt x="26" y="180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12" y="138"/>
                  </a:lnTo>
                  <a:lnTo>
                    <a:pt x="6" y="130"/>
                  </a:lnTo>
                  <a:lnTo>
                    <a:pt x="2" y="12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02"/>
                  </a:lnTo>
                  <a:lnTo>
                    <a:pt x="6" y="94"/>
                  </a:lnTo>
                  <a:lnTo>
                    <a:pt x="12" y="86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0"/>
                  </a:lnTo>
                  <a:lnTo>
                    <a:pt x="26" y="44"/>
                  </a:lnTo>
                  <a:lnTo>
                    <a:pt x="34" y="34"/>
                  </a:lnTo>
                  <a:lnTo>
                    <a:pt x="44" y="26"/>
                  </a:lnTo>
                  <a:lnTo>
                    <a:pt x="50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62" y="24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6" y="12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0" y="6"/>
                  </a:lnTo>
                  <a:lnTo>
                    <a:pt x="138" y="12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26"/>
                  </a:lnTo>
                  <a:lnTo>
                    <a:pt x="190" y="34"/>
                  </a:lnTo>
                  <a:lnTo>
                    <a:pt x="198" y="44"/>
                  </a:lnTo>
                  <a:lnTo>
                    <a:pt x="200" y="50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62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204" y="82"/>
                  </a:lnTo>
                  <a:lnTo>
                    <a:pt x="204" y="82"/>
                  </a:lnTo>
                  <a:lnTo>
                    <a:pt x="212" y="86"/>
                  </a:lnTo>
                  <a:lnTo>
                    <a:pt x="218" y="94"/>
                  </a:lnTo>
                  <a:lnTo>
                    <a:pt x="222" y="102"/>
                  </a:lnTo>
                  <a:lnTo>
                    <a:pt x="224" y="112"/>
                  </a:lnTo>
                  <a:lnTo>
                    <a:pt x="224" y="112"/>
                  </a:lnTo>
                  <a:lnTo>
                    <a:pt x="222" y="122"/>
                  </a:lnTo>
                  <a:lnTo>
                    <a:pt x="218" y="130"/>
                  </a:lnTo>
                  <a:lnTo>
                    <a:pt x="212" y="138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200" y="162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74"/>
                  </a:lnTo>
                  <a:lnTo>
                    <a:pt x="198" y="180"/>
                  </a:lnTo>
                  <a:lnTo>
                    <a:pt x="190" y="190"/>
                  </a:lnTo>
                  <a:lnTo>
                    <a:pt x="180" y="198"/>
                  </a:lnTo>
                  <a:lnTo>
                    <a:pt x="174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2" y="200"/>
                  </a:lnTo>
                  <a:lnTo>
                    <a:pt x="156" y="198"/>
                  </a:lnTo>
                  <a:lnTo>
                    <a:pt x="156" y="198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38" y="212"/>
                  </a:lnTo>
                  <a:lnTo>
                    <a:pt x="130" y="218"/>
                  </a:lnTo>
                  <a:lnTo>
                    <a:pt x="122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12" y="224"/>
                  </a:lnTo>
                  <a:close/>
                  <a:moveTo>
                    <a:pt x="68" y="180"/>
                  </a:moveTo>
                  <a:lnTo>
                    <a:pt x="72" y="182"/>
                  </a:lnTo>
                  <a:lnTo>
                    <a:pt x="72" y="182"/>
                  </a:lnTo>
                  <a:lnTo>
                    <a:pt x="82" y="186"/>
                  </a:lnTo>
                  <a:lnTo>
                    <a:pt x="90" y="190"/>
                  </a:lnTo>
                  <a:lnTo>
                    <a:pt x="96" y="190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8" y="200"/>
                  </a:lnTo>
                  <a:lnTo>
                    <a:pt x="102" y="204"/>
                  </a:lnTo>
                  <a:lnTo>
                    <a:pt x="106" y="208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18" y="208"/>
                  </a:lnTo>
                  <a:lnTo>
                    <a:pt x="122" y="204"/>
                  </a:lnTo>
                  <a:lnTo>
                    <a:pt x="126" y="200"/>
                  </a:lnTo>
                  <a:lnTo>
                    <a:pt x="128" y="196"/>
                  </a:lnTo>
                  <a:lnTo>
                    <a:pt x="128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42" y="186"/>
                  </a:lnTo>
                  <a:lnTo>
                    <a:pt x="152" y="182"/>
                  </a:lnTo>
                  <a:lnTo>
                    <a:pt x="156" y="180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4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74" y="182"/>
                  </a:lnTo>
                  <a:lnTo>
                    <a:pt x="180" y="180"/>
                  </a:lnTo>
                  <a:lnTo>
                    <a:pt x="182" y="174"/>
                  </a:lnTo>
                  <a:lnTo>
                    <a:pt x="184" y="168"/>
                  </a:lnTo>
                  <a:lnTo>
                    <a:pt x="184" y="168"/>
                  </a:lnTo>
                  <a:lnTo>
                    <a:pt x="184" y="164"/>
                  </a:lnTo>
                  <a:lnTo>
                    <a:pt x="182" y="160"/>
                  </a:lnTo>
                  <a:lnTo>
                    <a:pt x="180" y="156"/>
                  </a:lnTo>
                  <a:lnTo>
                    <a:pt x="182" y="152"/>
                  </a:lnTo>
                  <a:lnTo>
                    <a:pt x="182" y="152"/>
                  </a:lnTo>
                  <a:lnTo>
                    <a:pt x="186" y="142"/>
                  </a:lnTo>
                  <a:lnTo>
                    <a:pt x="190" y="134"/>
                  </a:lnTo>
                  <a:lnTo>
                    <a:pt x="190" y="128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8" y="118"/>
                  </a:lnTo>
                  <a:lnTo>
                    <a:pt x="208" y="112"/>
                  </a:lnTo>
                  <a:lnTo>
                    <a:pt x="208" y="112"/>
                  </a:lnTo>
                  <a:lnTo>
                    <a:pt x="208" y="106"/>
                  </a:lnTo>
                  <a:lnTo>
                    <a:pt x="204" y="102"/>
                  </a:lnTo>
                  <a:lnTo>
                    <a:pt x="200" y="98"/>
                  </a:lnTo>
                  <a:lnTo>
                    <a:pt x="196" y="96"/>
                  </a:lnTo>
                  <a:lnTo>
                    <a:pt x="190" y="96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186" y="82"/>
                  </a:lnTo>
                  <a:lnTo>
                    <a:pt x="182" y="72"/>
                  </a:lnTo>
                  <a:lnTo>
                    <a:pt x="180" y="68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4" y="60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82" y="50"/>
                  </a:lnTo>
                  <a:lnTo>
                    <a:pt x="180" y="44"/>
                  </a:lnTo>
                  <a:lnTo>
                    <a:pt x="174" y="42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4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2" y="42"/>
                  </a:lnTo>
                  <a:lnTo>
                    <a:pt x="152" y="42"/>
                  </a:lnTo>
                  <a:lnTo>
                    <a:pt x="142" y="38"/>
                  </a:lnTo>
                  <a:lnTo>
                    <a:pt x="134" y="34"/>
                  </a:lnTo>
                  <a:lnTo>
                    <a:pt x="128" y="34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6" y="24"/>
                  </a:lnTo>
                  <a:lnTo>
                    <a:pt x="122" y="20"/>
                  </a:lnTo>
                  <a:lnTo>
                    <a:pt x="118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06" y="16"/>
                  </a:lnTo>
                  <a:lnTo>
                    <a:pt x="102" y="20"/>
                  </a:lnTo>
                  <a:lnTo>
                    <a:pt x="98" y="24"/>
                  </a:lnTo>
                  <a:lnTo>
                    <a:pt x="96" y="28"/>
                  </a:lnTo>
                  <a:lnTo>
                    <a:pt x="96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2" y="38"/>
                  </a:lnTo>
                  <a:lnTo>
                    <a:pt x="72" y="42"/>
                  </a:lnTo>
                  <a:lnTo>
                    <a:pt x="68" y="4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0" y="42"/>
                  </a:lnTo>
                  <a:lnTo>
                    <a:pt x="44" y="44"/>
                  </a:lnTo>
                  <a:lnTo>
                    <a:pt x="42" y="5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2" y="64"/>
                  </a:lnTo>
                  <a:lnTo>
                    <a:pt x="44" y="68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8" y="82"/>
                  </a:lnTo>
                  <a:lnTo>
                    <a:pt x="34" y="90"/>
                  </a:lnTo>
                  <a:lnTo>
                    <a:pt x="34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8"/>
                  </a:lnTo>
                  <a:lnTo>
                    <a:pt x="20" y="122"/>
                  </a:lnTo>
                  <a:lnTo>
                    <a:pt x="24" y="126"/>
                  </a:lnTo>
                  <a:lnTo>
                    <a:pt x="28" y="128"/>
                  </a:lnTo>
                  <a:lnTo>
                    <a:pt x="34" y="128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38" y="142"/>
                  </a:lnTo>
                  <a:lnTo>
                    <a:pt x="42" y="152"/>
                  </a:lnTo>
                  <a:lnTo>
                    <a:pt x="44" y="156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0" y="164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2" y="174"/>
                  </a:lnTo>
                  <a:lnTo>
                    <a:pt x="44" y="180"/>
                  </a:lnTo>
                  <a:lnTo>
                    <a:pt x="50" y="182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64" y="182"/>
                  </a:lnTo>
                  <a:lnTo>
                    <a:pt x="68" y="180"/>
                  </a:lnTo>
                  <a:lnTo>
                    <a:pt x="6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227"/>
            <p:cNvSpPr>
              <a:spLocks noEditPoints="1"/>
            </p:cNvSpPr>
            <p:nvPr/>
          </p:nvSpPr>
          <p:spPr bwMode="auto">
            <a:xfrm>
              <a:off x="4735513" y="6181725"/>
              <a:ext cx="177800" cy="177800"/>
            </a:xfrm>
            <a:custGeom>
              <a:avLst/>
              <a:gdLst>
                <a:gd name="T0" fmla="*/ 56 w 112"/>
                <a:gd name="T1" fmla="*/ 112 h 112"/>
                <a:gd name="T2" fmla="*/ 34 w 112"/>
                <a:gd name="T3" fmla="*/ 108 h 112"/>
                <a:gd name="T4" fmla="*/ 16 w 112"/>
                <a:gd name="T5" fmla="*/ 96 h 112"/>
                <a:gd name="T6" fmla="*/ 4 w 112"/>
                <a:gd name="T7" fmla="*/ 78 h 112"/>
                <a:gd name="T8" fmla="*/ 0 w 112"/>
                <a:gd name="T9" fmla="*/ 56 h 112"/>
                <a:gd name="T10" fmla="*/ 2 w 112"/>
                <a:gd name="T11" fmla="*/ 44 h 112"/>
                <a:gd name="T12" fmla="*/ 10 w 112"/>
                <a:gd name="T13" fmla="*/ 24 h 112"/>
                <a:gd name="T14" fmla="*/ 24 w 112"/>
                <a:gd name="T15" fmla="*/ 10 h 112"/>
                <a:gd name="T16" fmla="*/ 44 w 112"/>
                <a:gd name="T17" fmla="*/ 2 h 112"/>
                <a:gd name="T18" fmla="*/ 56 w 112"/>
                <a:gd name="T19" fmla="*/ 0 h 112"/>
                <a:gd name="T20" fmla="*/ 78 w 112"/>
                <a:gd name="T21" fmla="*/ 4 h 112"/>
                <a:gd name="T22" fmla="*/ 96 w 112"/>
                <a:gd name="T23" fmla="*/ 16 h 112"/>
                <a:gd name="T24" fmla="*/ 108 w 112"/>
                <a:gd name="T25" fmla="*/ 34 h 112"/>
                <a:gd name="T26" fmla="*/ 112 w 112"/>
                <a:gd name="T27" fmla="*/ 56 h 112"/>
                <a:gd name="T28" fmla="*/ 110 w 112"/>
                <a:gd name="T29" fmla="*/ 68 h 112"/>
                <a:gd name="T30" fmla="*/ 102 w 112"/>
                <a:gd name="T31" fmla="*/ 88 h 112"/>
                <a:gd name="T32" fmla="*/ 88 w 112"/>
                <a:gd name="T33" fmla="*/ 102 h 112"/>
                <a:gd name="T34" fmla="*/ 68 w 112"/>
                <a:gd name="T35" fmla="*/ 110 h 112"/>
                <a:gd name="T36" fmla="*/ 56 w 112"/>
                <a:gd name="T37" fmla="*/ 112 h 112"/>
                <a:gd name="T38" fmla="*/ 56 w 112"/>
                <a:gd name="T39" fmla="*/ 16 h 112"/>
                <a:gd name="T40" fmla="*/ 48 w 112"/>
                <a:gd name="T41" fmla="*/ 16 h 112"/>
                <a:gd name="T42" fmla="*/ 34 w 112"/>
                <a:gd name="T43" fmla="*/ 22 h 112"/>
                <a:gd name="T44" fmla="*/ 22 w 112"/>
                <a:gd name="T45" fmla="*/ 34 h 112"/>
                <a:gd name="T46" fmla="*/ 16 w 112"/>
                <a:gd name="T47" fmla="*/ 48 h 112"/>
                <a:gd name="T48" fmla="*/ 16 w 112"/>
                <a:gd name="T49" fmla="*/ 56 h 112"/>
                <a:gd name="T50" fmla="*/ 20 w 112"/>
                <a:gd name="T51" fmla="*/ 72 h 112"/>
                <a:gd name="T52" fmla="*/ 28 w 112"/>
                <a:gd name="T53" fmla="*/ 84 h 112"/>
                <a:gd name="T54" fmla="*/ 40 w 112"/>
                <a:gd name="T55" fmla="*/ 92 h 112"/>
                <a:gd name="T56" fmla="*/ 56 w 112"/>
                <a:gd name="T57" fmla="*/ 96 h 112"/>
                <a:gd name="T58" fmla="*/ 64 w 112"/>
                <a:gd name="T59" fmla="*/ 96 h 112"/>
                <a:gd name="T60" fmla="*/ 78 w 112"/>
                <a:gd name="T61" fmla="*/ 90 h 112"/>
                <a:gd name="T62" fmla="*/ 90 w 112"/>
                <a:gd name="T63" fmla="*/ 78 h 112"/>
                <a:gd name="T64" fmla="*/ 96 w 112"/>
                <a:gd name="T65" fmla="*/ 64 h 112"/>
                <a:gd name="T66" fmla="*/ 96 w 112"/>
                <a:gd name="T67" fmla="*/ 56 h 112"/>
                <a:gd name="T68" fmla="*/ 92 w 112"/>
                <a:gd name="T69" fmla="*/ 40 h 112"/>
                <a:gd name="T70" fmla="*/ 84 w 112"/>
                <a:gd name="T71" fmla="*/ 28 h 112"/>
                <a:gd name="T72" fmla="*/ 72 w 112"/>
                <a:gd name="T73" fmla="*/ 20 h 112"/>
                <a:gd name="T74" fmla="*/ 56 w 112"/>
                <a:gd name="T75" fmla="*/ 16 h 112"/>
                <a:gd name="T76" fmla="*/ 56 w 112"/>
                <a:gd name="T77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lnTo>
                    <a:pt x="56" y="112"/>
                  </a:lnTo>
                  <a:lnTo>
                    <a:pt x="44" y="110"/>
                  </a:lnTo>
                  <a:lnTo>
                    <a:pt x="34" y="108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0" y="88"/>
                  </a:lnTo>
                  <a:lnTo>
                    <a:pt x="4" y="78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4"/>
                  </a:lnTo>
                  <a:lnTo>
                    <a:pt x="110" y="4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68"/>
                  </a:lnTo>
                  <a:lnTo>
                    <a:pt x="108" y="78"/>
                  </a:lnTo>
                  <a:lnTo>
                    <a:pt x="102" y="88"/>
                  </a:lnTo>
                  <a:lnTo>
                    <a:pt x="96" y="96"/>
                  </a:lnTo>
                  <a:lnTo>
                    <a:pt x="88" y="102"/>
                  </a:lnTo>
                  <a:lnTo>
                    <a:pt x="78" y="108"/>
                  </a:lnTo>
                  <a:lnTo>
                    <a:pt x="68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48" y="16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20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0" y="72"/>
                  </a:lnTo>
                  <a:lnTo>
                    <a:pt x="22" y="78"/>
                  </a:lnTo>
                  <a:lnTo>
                    <a:pt x="28" y="84"/>
                  </a:lnTo>
                  <a:lnTo>
                    <a:pt x="34" y="90"/>
                  </a:lnTo>
                  <a:lnTo>
                    <a:pt x="40" y="92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72" y="92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90" y="78"/>
                  </a:lnTo>
                  <a:lnTo>
                    <a:pt x="92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2" y="40"/>
                  </a:lnTo>
                  <a:lnTo>
                    <a:pt x="90" y="34"/>
                  </a:lnTo>
                  <a:lnTo>
                    <a:pt x="84" y="28"/>
                  </a:lnTo>
                  <a:lnTo>
                    <a:pt x="78" y="22"/>
                  </a:lnTo>
                  <a:lnTo>
                    <a:pt x="72" y="20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228"/>
            <p:cNvSpPr>
              <a:spLocks/>
            </p:cNvSpPr>
            <p:nvPr/>
          </p:nvSpPr>
          <p:spPr bwMode="auto">
            <a:xfrm>
              <a:off x="4341813" y="5940425"/>
              <a:ext cx="63500" cy="254000"/>
            </a:xfrm>
            <a:custGeom>
              <a:avLst/>
              <a:gdLst>
                <a:gd name="T0" fmla="*/ 16 w 40"/>
                <a:gd name="T1" fmla="*/ 160 h 160"/>
                <a:gd name="T2" fmla="*/ 0 w 40"/>
                <a:gd name="T3" fmla="*/ 160 h 160"/>
                <a:gd name="T4" fmla="*/ 0 w 40"/>
                <a:gd name="T5" fmla="*/ 24 h 160"/>
                <a:gd name="T6" fmla="*/ 0 w 40"/>
                <a:gd name="T7" fmla="*/ 24 h 160"/>
                <a:gd name="T8" fmla="*/ 2 w 40"/>
                <a:gd name="T9" fmla="*/ 14 h 160"/>
                <a:gd name="T10" fmla="*/ 8 w 40"/>
                <a:gd name="T11" fmla="*/ 8 h 160"/>
                <a:gd name="T12" fmla="*/ 14 w 40"/>
                <a:gd name="T13" fmla="*/ 2 h 160"/>
                <a:gd name="T14" fmla="*/ 24 w 40"/>
                <a:gd name="T15" fmla="*/ 0 h 160"/>
                <a:gd name="T16" fmla="*/ 40 w 40"/>
                <a:gd name="T17" fmla="*/ 0 h 160"/>
                <a:gd name="T18" fmla="*/ 40 w 40"/>
                <a:gd name="T19" fmla="*/ 16 h 160"/>
                <a:gd name="T20" fmla="*/ 24 w 40"/>
                <a:gd name="T21" fmla="*/ 16 h 160"/>
                <a:gd name="T22" fmla="*/ 24 w 40"/>
                <a:gd name="T23" fmla="*/ 16 h 160"/>
                <a:gd name="T24" fmla="*/ 20 w 40"/>
                <a:gd name="T25" fmla="*/ 16 h 160"/>
                <a:gd name="T26" fmla="*/ 18 w 40"/>
                <a:gd name="T27" fmla="*/ 18 h 160"/>
                <a:gd name="T28" fmla="*/ 16 w 40"/>
                <a:gd name="T29" fmla="*/ 20 h 160"/>
                <a:gd name="T30" fmla="*/ 16 w 40"/>
                <a:gd name="T31" fmla="*/ 24 h 160"/>
                <a:gd name="T32" fmla="*/ 16 w 40"/>
                <a:gd name="T33" fmla="*/ 160 h 160"/>
                <a:gd name="T34" fmla="*/ 16 w 40"/>
                <a:gd name="T3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60">
                  <a:moveTo>
                    <a:pt x="16" y="160"/>
                  </a:moveTo>
                  <a:lnTo>
                    <a:pt x="0" y="16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160"/>
                  </a:lnTo>
                  <a:lnTo>
                    <a:pt x="16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229"/>
            <p:cNvSpPr>
              <a:spLocks/>
            </p:cNvSpPr>
            <p:nvPr/>
          </p:nvSpPr>
          <p:spPr bwMode="auto">
            <a:xfrm>
              <a:off x="4405313" y="6423025"/>
              <a:ext cx="76200" cy="25400"/>
            </a:xfrm>
            <a:custGeom>
              <a:avLst/>
              <a:gdLst>
                <a:gd name="T0" fmla="*/ 48 w 48"/>
                <a:gd name="T1" fmla="*/ 16 h 16"/>
                <a:gd name="T2" fmla="*/ 0 w 48"/>
                <a:gd name="T3" fmla="*/ 16 h 16"/>
                <a:gd name="T4" fmla="*/ 0 w 48"/>
                <a:gd name="T5" fmla="*/ 0 h 16"/>
                <a:gd name="T6" fmla="*/ 48 w 48"/>
                <a:gd name="T7" fmla="*/ 0 h 16"/>
                <a:gd name="T8" fmla="*/ 48 w 48"/>
                <a:gd name="T9" fmla="*/ 16 h 16"/>
                <a:gd name="T10" fmla="*/ 48 w 4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6">
                  <a:moveTo>
                    <a:pt x="48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230"/>
            <p:cNvSpPr>
              <a:spLocks/>
            </p:cNvSpPr>
            <p:nvPr/>
          </p:nvSpPr>
          <p:spPr bwMode="auto">
            <a:xfrm>
              <a:off x="4405313" y="5889625"/>
              <a:ext cx="76200" cy="25400"/>
            </a:xfrm>
            <a:custGeom>
              <a:avLst/>
              <a:gdLst>
                <a:gd name="T0" fmla="*/ 48 w 48"/>
                <a:gd name="T1" fmla="*/ 16 h 16"/>
                <a:gd name="T2" fmla="*/ 0 w 48"/>
                <a:gd name="T3" fmla="*/ 16 h 16"/>
                <a:gd name="T4" fmla="*/ 0 w 48"/>
                <a:gd name="T5" fmla="*/ 0 h 16"/>
                <a:gd name="T6" fmla="*/ 48 w 48"/>
                <a:gd name="T7" fmla="*/ 0 h 16"/>
                <a:gd name="T8" fmla="*/ 48 w 48"/>
                <a:gd name="T9" fmla="*/ 16 h 16"/>
                <a:gd name="T10" fmla="*/ 48 w 4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6">
                  <a:moveTo>
                    <a:pt x="48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231"/>
            <p:cNvSpPr>
              <a:spLocks noEditPoints="1"/>
            </p:cNvSpPr>
            <p:nvPr/>
          </p:nvSpPr>
          <p:spPr bwMode="auto">
            <a:xfrm>
              <a:off x="4392613" y="5788025"/>
              <a:ext cx="101600" cy="812800"/>
            </a:xfrm>
            <a:custGeom>
              <a:avLst/>
              <a:gdLst>
                <a:gd name="T0" fmla="*/ 32 w 64"/>
                <a:gd name="T1" fmla="*/ 512 h 512"/>
                <a:gd name="T2" fmla="*/ 32 w 64"/>
                <a:gd name="T3" fmla="*/ 512 h 512"/>
                <a:gd name="T4" fmla="*/ 28 w 64"/>
                <a:gd name="T5" fmla="*/ 510 h 512"/>
                <a:gd name="T6" fmla="*/ 26 w 64"/>
                <a:gd name="T7" fmla="*/ 508 h 512"/>
                <a:gd name="T8" fmla="*/ 2 w 64"/>
                <a:gd name="T9" fmla="*/ 468 h 512"/>
                <a:gd name="T10" fmla="*/ 2 w 64"/>
                <a:gd name="T11" fmla="*/ 468 h 512"/>
                <a:gd name="T12" fmla="*/ 0 w 64"/>
                <a:gd name="T13" fmla="*/ 464 h 512"/>
                <a:gd name="T14" fmla="*/ 0 w 64"/>
                <a:gd name="T15" fmla="*/ 32 h 512"/>
                <a:gd name="T16" fmla="*/ 0 w 64"/>
                <a:gd name="T17" fmla="*/ 32 h 512"/>
                <a:gd name="T18" fmla="*/ 0 w 64"/>
                <a:gd name="T19" fmla="*/ 26 h 512"/>
                <a:gd name="T20" fmla="*/ 2 w 64"/>
                <a:gd name="T21" fmla="*/ 20 h 512"/>
                <a:gd name="T22" fmla="*/ 10 w 64"/>
                <a:gd name="T23" fmla="*/ 10 h 512"/>
                <a:gd name="T24" fmla="*/ 20 w 64"/>
                <a:gd name="T25" fmla="*/ 2 h 512"/>
                <a:gd name="T26" fmla="*/ 26 w 64"/>
                <a:gd name="T27" fmla="*/ 0 h 512"/>
                <a:gd name="T28" fmla="*/ 32 w 64"/>
                <a:gd name="T29" fmla="*/ 0 h 512"/>
                <a:gd name="T30" fmla="*/ 32 w 64"/>
                <a:gd name="T31" fmla="*/ 0 h 512"/>
                <a:gd name="T32" fmla="*/ 38 w 64"/>
                <a:gd name="T33" fmla="*/ 0 h 512"/>
                <a:gd name="T34" fmla="*/ 44 w 64"/>
                <a:gd name="T35" fmla="*/ 2 h 512"/>
                <a:gd name="T36" fmla="*/ 54 w 64"/>
                <a:gd name="T37" fmla="*/ 10 h 512"/>
                <a:gd name="T38" fmla="*/ 62 w 64"/>
                <a:gd name="T39" fmla="*/ 20 h 512"/>
                <a:gd name="T40" fmla="*/ 64 w 64"/>
                <a:gd name="T41" fmla="*/ 26 h 512"/>
                <a:gd name="T42" fmla="*/ 64 w 64"/>
                <a:gd name="T43" fmla="*/ 32 h 512"/>
                <a:gd name="T44" fmla="*/ 64 w 64"/>
                <a:gd name="T45" fmla="*/ 464 h 512"/>
                <a:gd name="T46" fmla="*/ 64 w 64"/>
                <a:gd name="T47" fmla="*/ 464 h 512"/>
                <a:gd name="T48" fmla="*/ 62 w 64"/>
                <a:gd name="T49" fmla="*/ 468 h 512"/>
                <a:gd name="T50" fmla="*/ 38 w 64"/>
                <a:gd name="T51" fmla="*/ 508 h 512"/>
                <a:gd name="T52" fmla="*/ 38 w 64"/>
                <a:gd name="T53" fmla="*/ 508 h 512"/>
                <a:gd name="T54" fmla="*/ 36 w 64"/>
                <a:gd name="T55" fmla="*/ 510 h 512"/>
                <a:gd name="T56" fmla="*/ 32 w 64"/>
                <a:gd name="T57" fmla="*/ 512 h 512"/>
                <a:gd name="T58" fmla="*/ 32 w 64"/>
                <a:gd name="T59" fmla="*/ 512 h 512"/>
                <a:gd name="T60" fmla="*/ 32 w 64"/>
                <a:gd name="T61" fmla="*/ 512 h 512"/>
                <a:gd name="T62" fmla="*/ 16 w 64"/>
                <a:gd name="T63" fmla="*/ 462 h 512"/>
                <a:gd name="T64" fmla="*/ 32 w 64"/>
                <a:gd name="T65" fmla="*/ 488 h 512"/>
                <a:gd name="T66" fmla="*/ 48 w 64"/>
                <a:gd name="T67" fmla="*/ 462 h 512"/>
                <a:gd name="T68" fmla="*/ 48 w 64"/>
                <a:gd name="T69" fmla="*/ 32 h 512"/>
                <a:gd name="T70" fmla="*/ 48 w 64"/>
                <a:gd name="T71" fmla="*/ 32 h 512"/>
                <a:gd name="T72" fmla="*/ 46 w 64"/>
                <a:gd name="T73" fmla="*/ 26 h 512"/>
                <a:gd name="T74" fmla="*/ 44 w 64"/>
                <a:gd name="T75" fmla="*/ 20 h 512"/>
                <a:gd name="T76" fmla="*/ 38 w 64"/>
                <a:gd name="T77" fmla="*/ 18 h 512"/>
                <a:gd name="T78" fmla="*/ 32 w 64"/>
                <a:gd name="T79" fmla="*/ 16 h 512"/>
                <a:gd name="T80" fmla="*/ 32 w 64"/>
                <a:gd name="T81" fmla="*/ 16 h 512"/>
                <a:gd name="T82" fmla="*/ 26 w 64"/>
                <a:gd name="T83" fmla="*/ 18 h 512"/>
                <a:gd name="T84" fmla="*/ 20 w 64"/>
                <a:gd name="T85" fmla="*/ 20 h 512"/>
                <a:gd name="T86" fmla="*/ 18 w 64"/>
                <a:gd name="T87" fmla="*/ 26 h 512"/>
                <a:gd name="T88" fmla="*/ 16 w 64"/>
                <a:gd name="T89" fmla="*/ 32 h 512"/>
                <a:gd name="T90" fmla="*/ 16 w 64"/>
                <a:gd name="T91" fmla="*/ 462 h 512"/>
                <a:gd name="T92" fmla="*/ 16 w 64"/>
                <a:gd name="T93" fmla="*/ 46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512">
                  <a:moveTo>
                    <a:pt x="32" y="512"/>
                  </a:moveTo>
                  <a:lnTo>
                    <a:pt x="32" y="512"/>
                  </a:lnTo>
                  <a:lnTo>
                    <a:pt x="28" y="510"/>
                  </a:lnTo>
                  <a:lnTo>
                    <a:pt x="26" y="508"/>
                  </a:lnTo>
                  <a:lnTo>
                    <a:pt x="2" y="468"/>
                  </a:lnTo>
                  <a:lnTo>
                    <a:pt x="2" y="468"/>
                  </a:lnTo>
                  <a:lnTo>
                    <a:pt x="0" y="46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4" y="464"/>
                  </a:lnTo>
                  <a:lnTo>
                    <a:pt x="64" y="464"/>
                  </a:lnTo>
                  <a:lnTo>
                    <a:pt x="62" y="468"/>
                  </a:lnTo>
                  <a:lnTo>
                    <a:pt x="38" y="508"/>
                  </a:lnTo>
                  <a:lnTo>
                    <a:pt x="38" y="508"/>
                  </a:lnTo>
                  <a:lnTo>
                    <a:pt x="36" y="510"/>
                  </a:lnTo>
                  <a:lnTo>
                    <a:pt x="32" y="512"/>
                  </a:lnTo>
                  <a:lnTo>
                    <a:pt x="32" y="512"/>
                  </a:lnTo>
                  <a:lnTo>
                    <a:pt x="32" y="512"/>
                  </a:lnTo>
                  <a:close/>
                  <a:moveTo>
                    <a:pt x="16" y="462"/>
                  </a:moveTo>
                  <a:lnTo>
                    <a:pt x="32" y="488"/>
                  </a:lnTo>
                  <a:lnTo>
                    <a:pt x="48" y="46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38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18" y="26"/>
                  </a:lnTo>
                  <a:lnTo>
                    <a:pt x="16" y="32"/>
                  </a:lnTo>
                  <a:lnTo>
                    <a:pt x="16" y="462"/>
                  </a:lnTo>
                  <a:lnTo>
                    <a:pt x="16" y="4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232"/>
            <p:cNvSpPr>
              <a:spLocks/>
            </p:cNvSpPr>
            <p:nvPr/>
          </p:nvSpPr>
          <p:spPr bwMode="auto">
            <a:xfrm>
              <a:off x="4621213" y="5851525"/>
              <a:ext cx="152400" cy="25400"/>
            </a:xfrm>
            <a:custGeom>
              <a:avLst/>
              <a:gdLst>
                <a:gd name="T0" fmla="*/ 96 w 96"/>
                <a:gd name="T1" fmla="*/ 16 h 16"/>
                <a:gd name="T2" fmla="*/ 0 w 96"/>
                <a:gd name="T3" fmla="*/ 16 h 16"/>
                <a:gd name="T4" fmla="*/ 0 w 96"/>
                <a:gd name="T5" fmla="*/ 0 h 16"/>
                <a:gd name="T6" fmla="*/ 96 w 96"/>
                <a:gd name="T7" fmla="*/ 0 h 16"/>
                <a:gd name="T8" fmla="*/ 96 w 96"/>
                <a:gd name="T9" fmla="*/ 16 h 16"/>
                <a:gd name="T10" fmla="*/ 96 w 9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6">
                  <a:moveTo>
                    <a:pt x="9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233"/>
            <p:cNvSpPr>
              <a:spLocks/>
            </p:cNvSpPr>
            <p:nvPr/>
          </p:nvSpPr>
          <p:spPr bwMode="auto">
            <a:xfrm>
              <a:off x="4621213" y="5940425"/>
              <a:ext cx="406400" cy="25400"/>
            </a:xfrm>
            <a:custGeom>
              <a:avLst/>
              <a:gdLst>
                <a:gd name="T0" fmla="*/ 256 w 256"/>
                <a:gd name="T1" fmla="*/ 16 h 16"/>
                <a:gd name="T2" fmla="*/ 0 w 256"/>
                <a:gd name="T3" fmla="*/ 16 h 16"/>
                <a:gd name="T4" fmla="*/ 0 w 256"/>
                <a:gd name="T5" fmla="*/ 0 h 16"/>
                <a:gd name="T6" fmla="*/ 256 w 256"/>
                <a:gd name="T7" fmla="*/ 0 h 16"/>
                <a:gd name="T8" fmla="*/ 256 w 256"/>
                <a:gd name="T9" fmla="*/ 16 h 16"/>
                <a:gd name="T10" fmla="*/ 256 w 25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16">
                  <a:moveTo>
                    <a:pt x="25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16"/>
                  </a:lnTo>
                  <a:lnTo>
                    <a:pt x="25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234"/>
            <p:cNvSpPr>
              <a:spLocks/>
            </p:cNvSpPr>
            <p:nvPr/>
          </p:nvSpPr>
          <p:spPr bwMode="auto">
            <a:xfrm>
              <a:off x="4621213" y="5991225"/>
              <a:ext cx="406400" cy="25400"/>
            </a:xfrm>
            <a:custGeom>
              <a:avLst/>
              <a:gdLst>
                <a:gd name="T0" fmla="*/ 256 w 256"/>
                <a:gd name="T1" fmla="*/ 16 h 16"/>
                <a:gd name="T2" fmla="*/ 0 w 256"/>
                <a:gd name="T3" fmla="*/ 16 h 16"/>
                <a:gd name="T4" fmla="*/ 0 w 256"/>
                <a:gd name="T5" fmla="*/ 0 h 16"/>
                <a:gd name="T6" fmla="*/ 256 w 256"/>
                <a:gd name="T7" fmla="*/ 0 h 16"/>
                <a:gd name="T8" fmla="*/ 256 w 256"/>
                <a:gd name="T9" fmla="*/ 16 h 16"/>
                <a:gd name="T10" fmla="*/ 256 w 25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16">
                  <a:moveTo>
                    <a:pt x="25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16"/>
                  </a:lnTo>
                  <a:lnTo>
                    <a:pt x="25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235"/>
            <p:cNvSpPr>
              <a:spLocks/>
            </p:cNvSpPr>
            <p:nvPr/>
          </p:nvSpPr>
          <p:spPr bwMode="auto">
            <a:xfrm>
              <a:off x="4621213" y="6042025"/>
              <a:ext cx="406400" cy="25400"/>
            </a:xfrm>
            <a:custGeom>
              <a:avLst/>
              <a:gdLst>
                <a:gd name="T0" fmla="*/ 256 w 256"/>
                <a:gd name="T1" fmla="*/ 16 h 16"/>
                <a:gd name="T2" fmla="*/ 0 w 256"/>
                <a:gd name="T3" fmla="*/ 16 h 16"/>
                <a:gd name="T4" fmla="*/ 0 w 256"/>
                <a:gd name="T5" fmla="*/ 0 h 16"/>
                <a:gd name="T6" fmla="*/ 256 w 256"/>
                <a:gd name="T7" fmla="*/ 0 h 16"/>
                <a:gd name="T8" fmla="*/ 256 w 256"/>
                <a:gd name="T9" fmla="*/ 16 h 16"/>
                <a:gd name="T10" fmla="*/ 256 w 25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16">
                  <a:moveTo>
                    <a:pt x="25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16"/>
                  </a:lnTo>
                  <a:lnTo>
                    <a:pt x="25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58227" y="1897397"/>
            <a:ext cx="504000" cy="540000"/>
            <a:chOff x="1706563" y="5846763"/>
            <a:chExt cx="812800" cy="812800"/>
          </a:xfrm>
          <a:solidFill>
            <a:srgbClr val="FFFFFF"/>
          </a:solidFill>
        </p:grpSpPr>
        <p:sp>
          <p:nvSpPr>
            <p:cNvPr id="55" name="Freeform 258"/>
            <p:cNvSpPr>
              <a:spLocks/>
            </p:cNvSpPr>
            <p:nvPr/>
          </p:nvSpPr>
          <p:spPr bwMode="auto">
            <a:xfrm>
              <a:off x="2278063" y="5859463"/>
              <a:ext cx="114300" cy="114300"/>
            </a:xfrm>
            <a:custGeom>
              <a:avLst/>
              <a:gdLst>
                <a:gd name="T0" fmla="*/ 72 w 72"/>
                <a:gd name="T1" fmla="*/ 72 h 72"/>
                <a:gd name="T2" fmla="*/ 0 w 72"/>
                <a:gd name="T3" fmla="*/ 72 h 72"/>
                <a:gd name="T4" fmla="*/ 0 w 72"/>
                <a:gd name="T5" fmla="*/ 0 h 72"/>
                <a:gd name="T6" fmla="*/ 16 w 72"/>
                <a:gd name="T7" fmla="*/ 0 h 72"/>
                <a:gd name="T8" fmla="*/ 16 w 72"/>
                <a:gd name="T9" fmla="*/ 56 h 72"/>
                <a:gd name="T10" fmla="*/ 72 w 72"/>
                <a:gd name="T11" fmla="*/ 56 h 72"/>
                <a:gd name="T12" fmla="*/ 72 w 7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2">
                  <a:moveTo>
                    <a:pt x="72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6"/>
                  </a:lnTo>
                  <a:lnTo>
                    <a:pt x="72" y="56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259"/>
            <p:cNvSpPr>
              <a:spLocks/>
            </p:cNvSpPr>
            <p:nvPr/>
          </p:nvSpPr>
          <p:spPr bwMode="auto">
            <a:xfrm>
              <a:off x="1820863" y="5846763"/>
              <a:ext cx="584200" cy="431800"/>
            </a:xfrm>
            <a:custGeom>
              <a:avLst/>
              <a:gdLst>
                <a:gd name="T0" fmla="*/ 368 w 368"/>
                <a:gd name="T1" fmla="*/ 272 h 272"/>
                <a:gd name="T2" fmla="*/ 352 w 368"/>
                <a:gd name="T3" fmla="*/ 272 h 272"/>
                <a:gd name="T4" fmla="*/ 352 w 368"/>
                <a:gd name="T5" fmla="*/ 76 h 272"/>
                <a:gd name="T6" fmla="*/ 292 w 368"/>
                <a:gd name="T7" fmla="*/ 16 h 272"/>
                <a:gd name="T8" fmla="*/ 16 w 368"/>
                <a:gd name="T9" fmla="*/ 16 h 272"/>
                <a:gd name="T10" fmla="*/ 16 w 368"/>
                <a:gd name="T11" fmla="*/ 272 h 272"/>
                <a:gd name="T12" fmla="*/ 0 w 368"/>
                <a:gd name="T13" fmla="*/ 272 h 272"/>
                <a:gd name="T14" fmla="*/ 0 w 368"/>
                <a:gd name="T15" fmla="*/ 0 h 272"/>
                <a:gd name="T16" fmla="*/ 300 w 368"/>
                <a:gd name="T17" fmla="*/ 0 h 272"/>
                <a:gd name="T18" fmla="*/ 368 w 368"/>
                <a:gd name="T19" fmla="*/ 68 h 272"/>
                <a:gd name="T20" fmla="*/ 368 w 368"/>
                <a:gd name="T2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8" h="272">
                  <a:moveTo>
                    <a:pt x="368" y="272"/>
                  </a:moveTo>
                  <a:lnTo>
                    <a:pt x="352" y="272"/>
                  </a:lnTo>
                  <a:lnTo>
                    <a:pt x="352" y="76"/>
                  </a:lnTo>
                  <a:lnTo>
                    <a:pt x="292" y="16"/>
                  </a:lnTo>
                  <a:lnTo>
                    <a:pt x="16" y="16"/>
                  </a:lnTo>
                  <a:lnTo>
                    <a:pt x="16" y="272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368" y="68"/>
                  </a:lnTo>
                  <a:lnTo>
                    <a:pt x="368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260"/>
            <p:cNvSpPr>
              <a:spLocks/>
            </p:cNvSpPr>
            <p:nvPr/>
          </p:nvSpPr>
          <p:spPr bwMode="auto">
            <a:xfrm>
              <a:off x="1820863" y="6430963"/>
              <a:ext cx="584200" cy="228600"/>
            </a:xfrm>
            <a:custGeom>
              <a:avLst/>
              <a:gdLst>
                <a:gd name="T0" fmla="*/ 368 w 368"/>
                <a:gd name="T1" fmla="*/ 144 h 144"/>
                <a:gd name="T2" fmla="*/ 0 w 368"/>
                <a:gd name="T3" fmla="*/ 144 h 144"/>
                <a:gd name="T4" fmla="*/ 0 w 368"/>
                <a:gd name="T5" fmla="*/ 0 h 144"/>
                <a:gd name="T6" fmla="*/ 16 w 368"/>
                <a:gd name="T7" fmla="*/ 0 h 144"/>
                <a:gd name="T8" fmla="*/ 16 w 368"/>
                <a:gd name="T9" fmla="*/ 128 h 144"/>
                <a:gd name="T10" fmla="*/ 352 w 368"/>
                <a:gd name="T11" fmla="*/ 128 h 144"/>
                <a:gd name="T12" fmla="*/ 352 w 368"/>
                <a:gd name="T13" fmla="*/ 32 h 144"/>
                <a:gd name="T14" fmla="*/ 368 w 368"/>
                <a:gd name="T15" fmla="*/ 32 h 144"/>
                <a:gd name="T16" fmla="*/ 368 w 368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144">
                  <a:moveTo>
                    <a:pt x="368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8"/>
                  </a:lnTo>
                  <a:lnTo>
                    <a:pt x="352" y="128"/>
                  </a:lnTo>
                  <a:lnTo>
                    <a:pt x="352" y="32"/>
                  </a:lnTo>
                  <a:lnTo>
                    <a:pt x="368" y="32"/>
                  </a:lnTo>
                  <a:lnTo>
                    <a:pt x="368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Rectangle 261"/>
            <p:cNvSpPr>
              <a:spLocks noChangeArrowheads="1"/>
            </p:cNvSpPr>
            <p:nvPr/>
          </p:nvSpPr>
          <p:spPr bwMode="auto">
            <a:xfrm>
              <a:off x="1833563" y="6380163"/>
              <a:ext cx="6096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Rectangle 262"/>
            <p:cNvSpPr>
              <a:spLocks noChangeArrowheads="1"/>
            </p:cNvSpPr>
            <p:nvPr/>
          </p:nvSpPr>
          <p:spPr bwMode="auto">
            <a:xfrm>
              <a:off x="1833563" y="6303963"/>
              <a:ext cx="6096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263"/>
            <p:cNvSpPr>
              <a:spLocks noEditPoints="1"/>
            </p:cNvSpPr>
            <p:nvPr/>
          </p:nvSpPr>
          <p:spPr bwMode="auto">
            <a:xfrm>
              <a:off x="2430463" y="6303963"/>
              <a:ext cx="88900" cy="101600"/>
            </a:xfrm>
            <a:custGeom>
              <a:avLst/>
              <a:gdLst>
                <a:gd name="T0" fmla="*/ 56 w 56"/>
                <a:gd name="T1" fmla="*/ 64 h 64"/>
                <a:gd name="T2" fmla="*/ 0 w 56"/>
                <a:gd name="T3" fmla="*/ 64 h 64"/>
                <a:gd name="T4" fmla="*/ 0 w 56"/>
                <a:gd name="T5" fmla="*/ 0 h 64"/>
                <a:gd name="T6" fmla="*/ 56 w 56"/>
                <a:gd name="T7" fmla="*/ 0 h 64"/>
                <a:gd name="T8" fmla="*/ 56 w 56"/>
                <a:gd name="T9" fmla="*/ 64 h 64"/>
                <a:gd name="T10" fmla="*/ 16 w 56"/>
                <a:gd name="T11" fmla="*/ 48 h 64"/>
                <a:gd name="T12" fmla="*/ 40 w 56"/>
                <a:gd name="T13" fmla="*/ 48 h 64"/>
                <a:gd name="T14" fmla="*/ 40 w 56"/>
                <a:gd name="T15" fmla="*/ 16 h 64"/>
                <a:gd name="T16" fmla="*/ 16 w 56"/>
                <a:gd name="T17" fmla="*/ 16 h 64"/>
                <a:gd name="T18" fmla="*/ 16 w 56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56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64"/>
                  </a:lnTo>
                  <a:close/>
                  <a:moveTo>
                    <a:pt x="16" y="48"/>
                  </a:moveTo>
                  <a:lnTo>
                    <a:pt x="40" y="4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264"/>
            <p:cNvSpPr>
              <a:spLocks noEditPoints="1"/>
            </p:cNvSpPr>
            <p:nvPr/>
          </p:nvSpPr>
          <p:spPr bwMode="auto">
            <a:xfrm>
              <a:off x="1706563" y="6303963"/>
              <a:ext cx="139700" cy="101600"/>
            </a:xfrm>
            <a:custGeom>
              <a:avLst/>
              <a:gdLst>
                <a:gd name="T0" fmla="*/ 80 w 88"/>
                <a:gd name="T1" fmla="*/ 64 h 64"/>
                <a:gd name="T2" fmla="*/ 48 w 88"/>
                <a:gd name="T3" fmla="*/ 64 h 64"/>
                <a:gd name="T4" fmla="*/ 48 w 88"/>
                <a:gd name="T5" fmla="*/ 64 h 64"/>
                <a:gd name="T6" fmla="*/ 44 w 88"/>
                <a:gd name="T7" fmla="*/ 62 h 64"/>
                <a:gd name="T8" fmla="*/ 4 w 88"/>
                <a:gd name="T9" fmla="*/ 38 h 64"/>
                <a:gd name="T10" fmla="*/ 4 w 88"/>
                <a:gd name="T11" fmla="*/ 38 h 64"/>
                <a:gd name="T12" fmla="*/ 2 w 88"/>
                <a:gd name="T13" fmla="*/ 36 h 64"/>
                <a:gd name="T14" fmla="*/ 0 w 88"/>
                <a:gd name="T15" fmla="*/ 32 h 64"/>
                <a:gd name="T16" fmla="*/ 0 w 88"/>
                <a:gd name="T17" fmla="*/ 32 h 64"/>
                <a:gd name="T18" fmla="*/ 2 w 88"/>
                <a:gd name="T19" fmla="*/ 28 h 64"/>
                <a:gd name="T20" fmla="*/ 4 w 88"/>
                <a:gd name="T21" fmla="*/ 26 h 64"/>
                <a:gd name="T22" fmla="*/ 44 w 88"/>
                <a:gd name="T23" fmla="*/ 2 h 64"/>
                <a:gd name="T24" fmla="*/ 44 w 88"/>
                <a:gd name="T25" fmla="*/ 2 h 64"/>
                <a:gd name="T26" fmla="*/ 48 w 88"/>
                <a:gd name="T27" fmla="*/ 0 h 64"/>
                <a:gd name="T28" fmla="*/ 80 w 88"/>
                <a:gd name="T29" fmla="*/ 0 h 64"/>
                <a:gd name="T30" fmla="*/ 80 w 88"/>
                <a:gd name="T31" fmla="*/ 0 h 64"/>
                <a:gd name="T32" fmla="*/ 84 w 88"/>
                <a:gd name="T33" fmla="*/ 0 h 64"/>
                <a:gd name="T34" fmla="*/ 86 w 88"/>
                <a:gd name="T35" fmla="*/ 2 h 64"/>
                <a:gd name="T36" fmla="*/ 88 w 88"/>
                <a:gd name="T37" fmla="*/ 4 h 64"/>
                <a:gd name="T38" fmla="*/ 88 w 88"/>
                <a:gd name="T39" fmla="*/ 8 h 64"/>
                <a:gd name="T40" fmla="*/ 88 w 88"/>
                <a:gd name="T41" fmla="*/ 56 h 64"/>
                <a:gd name="T42" fmla="*/ 88 w 88"/>
                <a:gd name="T43" fmla="*/ 56 h 64"/>
                <a:gd name="T44" fmla="*/ 88 w 88"/>
                <a:gd name="T45" fmla="*/ 60 h 64"/>
                <a:gd name="T46" fmla="*/ 86 w 88"/>
                <a:gd name="T47" fmla="*/ 62 h 64"/>
                <a:gd name="T48" fmla="*/ 84 w 88"/>
                <a:gd name="T49" fmla="*/ 64 h 64"/>
                <a:gd name="T50" fmla="*/ 80 w 88"/>
                <a:gd name="T51" fmla="*/ 64 h 64"/>
                <a:gd name="T52" fmla="*/ 80 w 88"/>
                <a:gd name="T53" fmla="*/ 64 h 64"/>
                <a:gd name="T54" fmla="*/ 50 w 88"/>
                <a:gd name="T55" fmla="*/ 48 h 64"/>
                <a:gd name="T56" fmla="*/ 72 w 88"/>
                <a:gd name="T57" fmla="*/ 48 h 64"/>
                <a:gd name="T58" fmla="*/ 72 w 88"/>
                <a:gd name="T59" fmla="*/ 16 h 64"/>
                <a:gd name="T60" fmla="*/ 50 w 88"/>
                <a:gd name="T61" fmla="*/ 16 h 64"/>
                <a:gd name="T62" fmla="*/ 24 w 88"/>
                <a:gd name="T63" fmla="*/ 32 h 64"/>
                <a:gd name="T64" fmla="*/ 50 w 88"/>
                <a:gd name="T65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64">
                  <a:moveTo>
                    <a:pt x="80" y="64"/>
                  </a:moveTo>
                  <a:lnTo>
                    <a:pt x="48" y="64"/>
                  </a:lnTo>
                  <a:lnTo>
                    <a:pt x="48" y="64"/>
                  </a:lnTo>
                  <a:lnTo>
                    <a:pt x="44" y="6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6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88" y="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0"/>
                  </a:lnTo>
                  <a:lnTo>
                    <a:pt x="86" y="62"/>
                  </a:lnTo>
                  <a:lnTo>
                    <a:pt x="84" y="64"/>
                  </a:lnTo>
                  <a:lnTo>
                    <a:pt x="80" y="64"/>
                  </a:lnTo>
                  <a:lnTo>
                    <a:pt x="80" y="64"/>
                  </a:lnTo>
                  <a:close/>
                  <a:moveTo>
                    <a:pt x="50" y="48"/>
                  </a:moveTo>
                  <a:lnTo>
                    <a:pt x="72" y="48"/>
                  </a:lnTo>
                  <a:lnTo>
                    <a:pt x="72" y="16"/>
                  </a:lnTo>
                  <a:lnTo>
                    <a:pt x="50" y="16"/>
                  </a:lnTo>
                  <a:lnTo>
                    <a:pt x="24" y="32"/>
                  </a:lnTo>
                  <a:lnTo>
                    <a:pt x="5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Rectangle 265"/>
            <p:cNvSpPr>
              <a:spLocks noChangeArrowheads="1"/>
            </p:cNvSpPr>
            <p:nvPr/>
          </p:nvSpPr>
          <p:spPr bwMode="auto">
            <a:xfrm>
              <a:off x="1973263" y="6316663"/>
              <a:ext cx="25400" cy="76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266"/>
            <p:cNvSpPr>
              <a:spLocks/>
            </p:cNvSpPr>
            <p:nvPr/>
          </p:nvSpPr>
          <p:spPr bwMode="auto">
            <a:xfrm>
              <a:off x="2201863" y="6392863"/>
              <a:ext cx="203200" cy="63500"/>
            </a:xfrm>
            <a:custGeom>
              <a:avLst/>
              <a:gdLst>
                <a:gd name="T0" fmla="*/ 128 w 128"/>
                <a:gd name="T1" fmla="*/ 40 h 40"/>
                <a:gd name="T2" fmla="*/ 0 w 128"/>
                <a:gd name="T3" fmla="*/ 40 h 40"/>
                <a:gd name="T4" fmla="*/ 0 w 128"/>
                <a:gd name="T5" fmla="*/ 24 h 40"/>
                <a:gd name="T6" fmla="*/ 112 w 128"/>
                <a:gd name="T7" fmla="*/ 24 h 40"/>
                <a:gd name="T8" fmla="*/ 112 w 128"/>
                <a:gd name="T9" fmla="*/ 0 h 40"/>
                <a:gd name="T10" fmla="*/ 128 w 128"/>
                <a:gd name="T11" fmla="*/ 0 h 40"/>
                <a:gd name="T12" fmla="*/ 128 w 12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40">
                  <a:moveTo>
                    <a:pt x="128" y="40"/>
                  </a:moveTo>
                  <a:lnTo>
                    <a:pt x="0" y="40"/>
                  </a:lnTo>
                  <a:lnTo>
                    <a:pt x="0" y="24"/>
                  </a:lnTo>
                  <a:lnTo>
                    <a:pt x="112" y="24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1897063" y="6481763"/>
              <a:ext cx="254000" cy="50800"/>
            </a:xfrm>
            <a:custGeom>
              <a:avLst/>
              <a:gdLst>
                <a:gd name="T0" fmla="*/ 160 w 160"/>
                <a:gd name="T1" fmla="*/ 32 h 32"/>
                <a:gd name="T2" fmla="*/ 146 w 160"/>
                <a:gd name="T3" fmla="*/ 28 h 32"/>
                <a:gd name="T4" fmla="*/ 138 w 160"/>
                <a:gd name="T5" fmla="*/ 22 h 32"/>
                <a:gd name="T6" fmla="*/ 128 w 160"/>
                <a:gd name="T7" fmla="*/ 16 h 32"/>
                <a:gd name="T8" fmla="*/ 122 w 160"/>
                <a:gd name="T9" fmla="*/ 18 h 32"/>
                <a:gd name="T10" fmla="*/ 118 w 160"/>
                <a:gd name="T11" fmla="*/ 22 h 32"/>
                <a:gd name="T12" fmla="*/ 104 w 160"/>
                <a:gd name="T13" fmla="*/ 30 h 32"/>
                <a:gd name="T14" fmla="*/ 96 w 160"/>
                <a:gd name="T15" fmla="*/ 32 h 32"/>
                <a:gd name="T16" fmla="*/ 82 w 160"/>
                <a:gd name="T17" fmla="*/ 28 h 32"/>
                <a:gd name="T18" fmla="*/ 74 w 160"/>
                <a:gd name="T19" fmla="*/ 22 h 32"/>
                <a:gd name="T20" fmla="*/ 64 w 160"/>
                <a:gd name="T21" fmla="*/ 16 h 32"/>
                <a:gd name="T22" fmla="*/ 58 w 160"/>
                <a:gd name="T23" fmla="*/ 18 h 32"/>
                <a:gd name="T24" fmla="*/ 54 w 160"/>
                <a:gd name="T25" fmla="*/ 22 h 32"/>
                <a:gd name="T26" fmla="*/ 40 w 160"/>
                <a:gd name="T27" fmla="*/ 30 h 32"/>
                <a:gd name="T28" fmla="*/ 32 w 160"/>
                <a:gd name="T29" fmla="*/ 32 h 32"/>
                <a:gd name="T30" fmla="*/ 18 w 160"/>
                <a:gd name="T31" fmla="*/ 28 h 32"/>
                <a:gd name="T32" fmla="*/ 10 w 160"/>
                <a:gd name="T33" fmla="*/ 22 h 32"/>
                <a:gd name="T34" fmla="*/ 0 w 160"/>
                <a:gd name="T35" fmla="*/ 16 h 32"/>
                <a:gd name="T36" fmla="*/ 0 w 160"/>
                <a:gd name="T37" fmla="*/ 0 h 32"/>
                <a:gd name="T38" fmla="*/ 14 w 160"/>
                <a:gd name="T39" fmla="*/ 4 h 32"/>
                <a:gd name="T40" fmla="*/ 22 w 160"/>
                <a:gd name="T41" fmla="*/ 10 h 32"/>
                <a:gd name="T42" fmla="*/ 32 w 160"/>
                <a:gd name="T43" fmla="*/ 16 h 32"/>
                <a:gd name="T44" fmla="*/ 38 w 160"/>
                <a:gd name="T45" fmla="*/ 14 h 32"/>
                <a:gd name="T46" fmla="*/ 42 w 160"/>
                <a:gd name="T47" fmla="*/ 10 h 32"/>
                <a:gd name="T48" fmla="*/ 56 w 160"/>
                <a:gd name="T49" fmla="*/ 2 h 32"/>
                <a:gd name="T50" fmla="*/ 64 w 160"/>
                <a:gd name="T51" fmla="*/ 0 h 32"/>
                <a:gd name="T52" fmla="*/ 78 w 160"/>
                <a:gd name="T53" fmla="*/ 4 h 32"/>
                <a:gd name="T54" fmla="*/ 86 w 160"/>
                <a:gd name="T55" fmla="*/ 10 h 32"/>
                <a:gd name="T56" fmla="*/ 96 w 160"/>
                <a:gd name="T57" fmla="*/ 16 h 32"/>
                <a:gd name="T58" fmla="*/ 102 w 160"/>
                <a:gd name="T59" fmla="*/ 14 h 32"/>
                <a:gd name="T60" fmla="*/ 106 w 160"/>
                <a:gd name="T61" fmla="*/ 10 h 32"/>
                <a:gd name="T62" fmla="*/ 120 w 160"/>
                <a:gd name="T63" fmla="*/ 2 h 32"/>
                <a:gd name="T64" fmla="*/ 128 w 160"/>
                <a:gd name="T65" fmla="*/ 0 h 32"/>
                <a:gd name="T66" fmla="*/ 142 w 160"/>
                <a:gd name="T67" fmla="*/ 4 h 32"/>
                <a:gd name="T68" fmla="*/ 150 w 160"/>
                <a:gd name="T69" fmla="*/ 10 h 32"/>
                <a:gd name="T70" fmla="*/ 160 w 160"/>
                <a:gd name="T7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" h="32">
                  <a:moveTo>
                    <a:pt x="160" y="32"/>
                  </a:moveTo>
                  <a:lnTo>
                    <a:pt x="160" y="32"/>
                  </a:lnTo>
                  <a:lnTo>
                    <a:pt x="152" y="30"/>
                  </a:lnTo>
                  <a:lnTo>
                    <a:pt x="146" y="28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4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2" y="18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10" y="28"/>
                  </a:lnTo>
                  <a:lnTo>
                    <a:pt x="104" y="30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88" y="30"/>
                  </a:lnTo>
                  <a:lnTo>
                    <a:pt x="82" y="28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0" y="1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46" y="28"/>
                  </a:lnTo>
                  <a:lnTo>
                    <a:pt x="40" y="3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4" y="30"/>
                  </a:lnTo>
                  <a:lnTo>
                    <a:pt x="18" y="2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14" y="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0" y="4"/>
                  </a:lnTo>
                  <a:lnTo>
                    <a:pt x="5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0" y="14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102" y="14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14" y="4"/>
                  </a:lnTo>
                  <a:lnTo>
                    <a:pt x="120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6" y="2"/>
                  </a:lnTo>
                  <a:lnTo>
                    <a:pt x="142" y="4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4" y="14"/>
                  </a:lnTo>
                  <a:lnTo>
                    <a:pt x="160" y="16"/>
                  </a:lnTo>
                  <a:lnTo>
                    <a:pt x="16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Rectangle 268"/>
            <p:cNvSpPr>
              <a:spLocks noChangeArrowheads="1"/>
            </p:cNvSpPr>
            <p:nvPr/>
          </p:nvSpPr>
          <p:spPr bwMode="auto">
            <a:xfrm>
              <a:off x="1897063" y="5948363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Rectangle 269"/>
            <p:cNvSpPr>
              <a:spLocks noChangeArrowheads="1"/>
            </p:cNvSpPr>
            <p:nvPr/>
          </p:nvSpPr>
          <p:spPr bwMode="auto">
            <a:xfrm>
              <a:off x="1947863" y="5948363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Rectangle 270"/>
            <p:cNvSpPr>
              <a:spLocks noChangeArrowheads="1"/>
            </p:cNvSpPr>
            <p:nvPr/>
          </p:nvSpPr>
          <p:spPr bwMode="auto">
            <a:xfrm>
              <a:off x="1998663" y="5948363"/>
              <a:ext cx="254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Rectangle 271"/>
            <p:cNvSpPr>
              <a:spLocks noChangeArrowheads="1"/>
            </p:cNvSpPr>
            <p:nvPr/>
          </p:nvSpPr>
          <p:spPr bwMode="auto">
            <a:xfrm>
              <a:off x="1897063" y="6024563"/>
              <a:ext cx="4318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Rectangle 272"/>
            <p:cNvSpPr>
              <a:spLocks noChangeArrowheads="1"/>
            </p:cNvSpPr>
            <p:nvPr/>
          </p:nvSpPr>
          <p:spPr bwMode="auto">
            <a:xfrm>
              <a:off x="1897063" y="6075363"/>
              <a:ext cx="4318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Rectangle 273"/>
            <p:cNvSpPr>
              <a:spLocks noChangeArrowheads="1"/>
            </p:cNvSpPr>
            <p:nvPr/>
          </p:nvSpPr>
          <p:spPr bwMode="auto">
            <a:xfrm>
              <a:off x="1897063" y="6126163"/>
              <a:ext cx="4318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Rectangle 274"/>
            <p:cNvSpPr>
              <a:spLocks noChangeArrowheads="1"/>
            </p:cNvSpPr>
            <p:nvPr/>
          </p:nvSpPr>
          <p:spPr bwMode="auto">
            <a:xfrm>
              <a:off x="1897063" y="6176963"/>
              <a:ext cx="4318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Rectangle 275"/>
            <p:cNvSpPr>
              <a:spLocks noChangeArrowheads="1"/>
            </p:cNvSpPr>
            <p:nvPr/>
          </p:nvSpPr>
          <p:spPr bwMode="auto">
            <a:xfrm>
              <a:off x="1897063" y="6227763"/>
              <a:ext cx="2032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Rectangle 276"/>
            <p:cNvSpPr>
              <a:spLocks noChangeArrowheads="1"/>
            </p:cNvSpPr>
            <p:nvPr/>
          </p:nvSpPr>
          <p:spPr bwMode="auto">
            <a:xfrm>
              <a:off x="1897063" y="6557963"/>
              <a:ext cx="2540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58500" y="1925478"/>
            <a:ext cx="518541" cy="518541"/>
            <a:chOff x="2259013" y="1865313"/>
            <a:chExt cx="806450" cy="806450"/>
          </a:xfrm>
          <a:solidFill>
            <a:srgbClr val="FFFFFF"/>
          </a:solidFill>
        </p:grpSpPr>
        <p:sp>
          <p:nvSpPr>
            <p:cNvPr id="75" name="Freeform 660"/>
            <p:cNvSpPr>
              <a:spLocks/>
            </p:cNvSpPr>
            <p:nvPr/>
          </p:nvSpPr>
          <p:spPr bwMode="auto">
            <a:xfrm>
              <a:off x="2586038" y="1865313"/>
              <a:ext cx="125413" cy="265113"/>
            </a:xfrm>
            <a:custGeom>
              <a:avLst/>
              <a:gdLst>
                <a:gd name="T0" fmla="*/ 16 w 79"/>
                <a:gd name="T1" fmla="*/ 167 h 167"/>
                <a:gd name="T2" fmla="*/ 0 w 79"/>
                <a:gd name="T3" fmla="*/ 167 h 167"/>
                <a:gd name="T4" fmla="*/ 0 w 79"/>
                <a:gd name="T5" fmla="*/ 0 h 167"/>
                <a:gd name="T6" fmla="*/ 79 w 79"/>
                <a:gd name="T7" fmla="*/ 0 h 167"/>
                <a:gd name="T8" fmla="*/ 79 w 79"/>
                <a:gd name="T9" fmla="*/ 111 h 167"/>
                <a:gd name="T10" fmla="*/ 64 w 79"/>
                <a:gd name="T11" fmla="*/ 111 h 167"/>
                <a:gd name="T12" fmla="*/ 64 w 79"/>
                <a:gd name="T13" fmla="*/ 16 h 167"/>
                <a:gd name="T14" fmla="*/ 16 w 79"/>
                <a:gd name="T15" fmla="*/ 16 h 167"/>
                <a:gd name="T16" fmla="*/ 16 w 79"/>
                <a:gd name="T1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67">
                  <a:moveTo>
                    <a:pt x="16" y="167"/>
                  </a:moveTo>
                  <a:lnTo>
                    <a:pt x="0" y="167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111"/>
                  </a:lnTo>
                  <a:lnTo>
                    <a:pt x="64" y="111"/>
                  </a:lnTo>
                  <a:lnTo>
                    <a:pt x="64" y="16"/>
                  </a:lnTo>
                  <a:lnTo>
                    <a:pt x="16" y="16"/>
                  </a:lnTo>
                  <a:lnTo>
                    <a:pt x="16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661"/>
            <p:cNvSpPr>
              <a:spLocks/>
            </p:cNvSpPr>
            <p:nvPr/>
          </p:nvSpPr>
          <p:spPr bwMode="auto">
            <a:xfrm>
              <a:off x="2736850" y="1865313"/>
              <a:ext cx="76200" cy="176213"/>
            </a:xfrm>
            <a:custGeom>
              <a:avLst/>
              <a:gdLst>
                <a:gd name="T0" fmla="*/ 48 w 48"/>
                <a:gd name="T1" fmla="*/ 111 h 111"/>
                <a:gd name="T2" fmla="*/ 32 w 48"/>
                <a:gd name="T3" fmla="*/ 111 h 111"/>
                <a:gd name="T4" fmla="*/ 32 w 48"/>
                <a:gd name="T5" fmla="*/ 16 h 111"/>
                <a:gd name="T6" fmla="*/ 16 w 48"/>
                <a:gd name="T7" fmla="*/ 16 h 111"/>
                <a:gd name="T8" fmla="*/ 16 w 48"/>
                <a:gd name="T9" fmla="*/ 111 h 111"/>
                <a:gd name="T10" fmla="*/ 0 w 48"/>
                <a:gd name="T11" fmla="*/ 111 h 111"/>
                <a:gd name="T12" fmla="*/ 0 w 48"/>
                <a:gd name="T13" fmla="*/ 0 h 111"/>
                <a:gd name="T14" fmla="*/ 48 w 48"/>
                <a:gd name="T15" fmla="*/ 0 h 111"/>
                <a:gd name="T16" fmla="*/ 48 w 48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1">
                  <a:moveTo>
                    <a:pt x="48" y="111"/>
                  </a:moveTo>
                  <a:lnTo>
                    <a:pt x="32" y="111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2259013" y="1916113"/>
              <a:ext cx="806450" cy="755650"/>
              <a:chOff x="2259013" y="1916113"/>
              <a:chExt cx="806450" cy="755650"/>
            </a:xfrm>
            <a:grpFill/>
          </p:grpSpPr>
          <p:sp>
            <p:nvSpPr>
              <p:cNvPr id="78" name="Line 652"/>
              <p:cNvSpPr>
                <a:spLocks noChangeShapeType="1"/>
              </p:cNvSpPr>
              <p:nvPr/>
            </p:nvSpPr>
            <p:spPr bwMode="auto">
              <a:xfrm>
                <a:off x="2522538" y="23812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" name="Line 653"/>
              <p:cNvSpPr>
                <a:spLocks noChangeShapeType="1"/>
              </p:cNvSpPr>
              <p:nvPr/>
            </p:nvSpPr>
            <p:spPr bwMode="auto">
              <a:xfrm>
                <a:off x="2522538" y="2381250"/>
                <a:ext cx="0" cy="0"/>
              </a:xfrm>
              <a:prstGeom prst="line">
                <a:avLst/>
              </a:prstGeom>
              <a:grpFill/>
              <a:ln w="25400">
                <a:solidFill>
                  <a:srgbClr val="222829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" name="Freeform 654"/>
              <p:cNvSpPr>
                <a:spLocks/>
              </p:cNvSpPr>
              <p:nvPr/>
            </p:nvSpPr>
            <p:spPr bwMode="auto">
              <a:xfrm>
                <a:off x="2422525" y="2368550"/>
                <a:ext cx="415925" cy="177800"/>
              </a:xfrm>
              <a:custGeom>
                <a:avLst/>
                <a:gdLst>
                  <a:gd name="T0" fmla="*/ 127 w 262"/>
                  <a:gd name="T1" fmla="*/ 112 h 112"/>
                  <a:gd name="T2" fmla="*/ 111 w 262"/>
                  <a:gd name="T3" fmla="*/ 112 h 112"/>
                  <a:gd name="T4" fmla="*/ 111 w 262"/>
                  <a:gd name="T5" fmla="*/ 112 h 112"/>
                  <a:gd name="T6" fmla="*/ 111 w 262"/>
                  <a:gd name="T7" fmla="*/ 106 h 112"/>
                  <a:gd name="T8" fmla="*/ 113 w 262"/>
                  <a:gd name="T9" fmla="*/ 100 h 112"/>
                  <a:gd name="T10" fmla="*/ 121 w 262"/>
                  <a:gd name="T11" fmla="*/ 90 h 112"/>
                  <a:gd name="T12" fmla="*/ 131 w 262"/>
                  <a:gd name="T13" fmla="*/ 82 h 112"/>
                  <a:gd name="T14" fmla="*/ 137 w 262"/>
                  <a:gd name="T15" fmla="*/ 80 h 112"/>
                  <a:gd name="T16" fmla="*/ 143 w 262"/>
                  <a:gd name="T17" fmla="*/ 80 h 112"/>
                  <a:gd name="T18" fmla="*/ 230 w 262"/>
                  <a:gd name="T19" fmla="*/ 80 h 112"/>
                  <a:gd name="T20" fmla="*/ 230 w 262"/>
                  <a:gd name="T21" fmla="*/ 80 h 112"/>
                  <a:gd name="T22" fmla="*/ 236 w 262"/>
                  <a:gd name="T23" fmla="*/ 78 h 112"/>
                  <a:gd name="T24" fmla="*/ 242 w 262"/>
                  <a:gd name="T25" fmla="*/ 76 h 112"/>
                  <a:gd name="T26" fmla="*/ 244 w 262"/>
                  <a:gd name="T27" fmla="*/ 70 h 112"/>
                  <a:gd name="T28" fmla="*/ 246 w 262"/>
                  <a:gd name="T29" fmla="*/ 64 h 112"/>
                  <a:gd name="T30" fmla="*/ 246 w 262"/>
                  <a:gd name="T31" fmla="*/ 64 h 112"/>
                  <a:gd name="T32" fmla="*/ 244 w 262"/>
                  <a:gd name="T33" fmla="*/ 58 h 112"/>
                  <a:gd name="T34" fmla="*/ 242 w 262"/>
                  <a:gd name="T35" fmla="*/ 52 h 112"/>
                  <a:gd name="T36" fmla="*/ 236 w 262"/>
                  <a:gd name="T37" fmla="*/ 50 h 112"/>
                  <a:gd name="T38" fmla="*/ 230 w 262"/>
                  <a:gd name="T39" fmla="*/ 48 h 112"/>
                  <a:gd name="T40" fmla="*/ 157 w 262"/>
                  <a:gd name="T41" fmla="*/ 48 h 112"/>
                  <a:gd name="T42" fmla="*/ 69 w 262"/>
                  <a:gd name="T43" fmla="*/ 16 h 112"/>
                  <a:gd name="T44" fmla="*/ 0 w 262"/>
                  <a:gd name="T45" fmla="*/ 16 h 112"/>
                  <a:gd name="T46" fmla="*/ 0 w 262"/>
                  <a:gd name="T47" fmla="*/ 0 h 112"/>
                  <a:gd name="T48" fmla="*/ 73 w 262"/>
                  <a:gd name="T49" fmla="*/ 0 h 112"/>
                  <a:gd name="T50" fmla="*/ 161 w 262"/>
                  <a:gd name="T51" fmla="*/ 32 h 112"/>
                  <a:gd name="T52" fmla="*/ 230 w 262"/>
                  <a:gd name="T53" fmla="*/ 32 h 112"/>
                  <a:gd name="T54" fmla="*/ 230 w 262"/>
                  <a:gd name="T55" fmla="*/ 32 h 112"/>
                  <a:gd name="T56" fmla="*/ 236 w 262"/>
                  <a:gd name="T57" fmla="*/ 32 h 112"/>
                  <a:gd name="T58" fmla="*/ 242 w 262"/>
                  <a:gd name="T59" fmla="*/ 34 h 112"/>
                  <a:gd name="T60" fmla="*/ 252 w 262"/>
                  <a:gd name="T61" fmla="*/ 42 h 112"/>
                  <a:gd name="T62" fmla="*/ 260 w 262"/>
                  <a:gd name="T63" fmla="*/ 52 h 112"/>
                  <a:gd name="T64" fmla="*/ 262 w 262"/>
                  <a:gd name="T65" fmla="*/ 58 h 112"/>
                  <a:gd name="T66" fmla="*/ 262 w 262"/>
                  <a:gd name="T67" fmla="*/ 64 h 112"/>
                  <a:gd name="T68" fmla="*/ 262 w 262"/>
                  <a:gd name="T69" fmla="*/ 64 h 112"/>
                  <a:gd name="T70" fmla="*/ 262 w 262"/>
                  <a:gd name="T71" fmla="*/ 70 h 112"/>
                  <a:gd name="T72" fmla="*/ 260 w 262"/>
                  <a:gd name="T73" fmla="*/ 76 h 112"/>
                  <a:gd name="T74" fmla="*/ 252 w 262"/>
                  <a:gd name="T75" fmla="*/ 86 h 112"/>
                  <a:gd name="T76" fmla="*/ 242 w 262"/>
                  <a:gd name="T77" fmla="*/ 94 h 112"/>
                  <a:gd name="T78" fmla="*/ 236 w 262"/>
                  <a:gd name="T79" fmla="*/ 96 h 112"/>
                  <a:gd name="T80" fmla="*/ 230 w 262"/>
                  <a:gd name="T81" fmla="*/ 96 h 112"/>
                  <a:gd name="T82" fmla="*/ 143 w 262"/>
                  <a:gd name="T83" fmla="*/ 96 h 112"/>
                  <a:gd name="T84" fmla="*/ 143 w 262"/>
                  <a:gd name="T85" fmla="*/ 96 h 112"/>
                  <a:gd name="T86" fmla="*/ 137 w 262"/>
                  <a:gd name="T87" fmla="*/ 98 h 112"/>
                  <a:gd name="T88" fmla="*/ 131 w 262"/>
                  <a:gd name="T89" fmla="*/ 100 h 112"/>
                  <a:gd name="T90" fmla="*/ 129 w 262"/>
                  <a:gd name="T91" fmla="*/ 106 h 112"/>
                  <a:gd name="T92" fmla="*/ 127 w 262"/>
                  <a:gd name="T93" fmla="*/ 112 h 112"/>
                  <a:gd name="T94" fmla="*/ 127 w 262"/>
                  <a:gd name="T9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2" h="112">
                    <a:moveTo>
                      <a:pt x="127" y="112"/>
                    </a:moveTo>
                    <a:lnTo>
                      <a:pt x="111" y="112"/>
                    </a:lnTo>
                    <a:lnTo>
                      <a:pt x="111" y="112"/>
                    </a:lnTo>
                    <a:lnTo>
                      <a:pt x="111" y="106"/>
                    </a:lnTo>
                    <a:lnTo>
                      <a:pt x="113" y="100"/>
                    </a:lnTo>
                    <a:lnTo>
                      <a:pt x="121" y="90"/>
                    </a:lnTo>
                    <a:lnTo>
                      <a:pt x="131" y="82"/>
                    </a:lnTo>
                    <a:lnTo>
                      <a:pt x="137" y="80"/>
                    </a:lnTo>
                    <a:lnTo>
                      <a:pt x="143" y="8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236" y="78"/>
                    </a:lnTo>
                    <a:lnTo>
                      <a:pt x="242" y="76"/>
                    </a:lnTo>
                    <a:lnTo>
                      <a:pt x="244" y="70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4" y="58"/>
                    </a:lnTo>
                    <a:lnTo>
                      <a:pt x="242" y="52"/>
                    </a:lnTo>
                    <a:lnTo>
                      <a:pt x="236" y="50"/>
                    </a:lnTo>
                    <a:lnTo>
                      <a:pt x="230" y="48"/>
                    </a:lnTo>
                    <a:lnTo>
                      <a:pt x="157" y="48"/>
                    </a:lnTo>
                    <a:lnTo>
                      <a:pt x="69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161" y="32"/>
                    </a:lnTo>
                    <a:lnTo>
                      <a:pt x="230" y="32"/>
                    </a:lnTo>
                    <a:lnTo>
                      <a:pt x="230" y="32"/>
                    </a:lnTo>
                    <a:lnTo>
                      <a:pt x="236" y="32"/>
                    </a:lnTo>
                    <a:lnTo>
                      <a:pt x="242" y="34"/>
                    </a:lnTo>
                    <a:lnTo>
                      <a:pt x="252" y="42"/>
                    </a:lnTo>
                    <a:lnTo>
                      <a:pt x="260" y="52"/>
                    </a:lnTo>
                    <a:lnTo>
                      <a:pt x="262" y="58"/>
                    </a:lnTo>
                    <a:lnTo>
                      <a:pt x="262" y="64"/>
                    </a:lnTo>
                    <a:lnTo>
                      <a:pt x="262" y="64"/>
                    </a:lnTo>
                    <a:lnTo>
                      <a:pt x="262" y="70"/>
                    </a:lnTo>
                    <a:lnTo>
                      <a:pt x="260" y="76"/>
                    </a:lnTo>
                    <a:lnTo>
                      <a:pt x="252" y="86"/>
                    </a:lnTo>
                    <a:lnTo>
                      <a:pt x="242" y="94"/>
                    </a:lnTo>
                    <a:lnTo>
                      <a:pt x="236" y="96"/>
                    </a:lnTo>
                    <a:lnTo>
                      <a:pt x="230" y="96"/>
                    </a:lnTo>
                    <a:lnTo>
                      <a:pt x="143" y="96"/>
                    </a:lnTo>
                    <a:lnTo>
                      <a:pt x="143" y="96"/>
                    </a:lnTo>
                    <a:lnTo>
                      <a:pt x="137" y="98"/>
                    </a:lnTo>
                    <a:lnTo>
                      <a:pt x="131" y="100"/>
                    </a:lnTo>
                    <a:lnTo>
                      <a:pt x="129" y="106"/>
                    </a:lnTo>
                    <a:lnTo>
                      <a:pt x="127" y="112"/>
                    </a:lnTo>
                    <a:lnTo>
                      <a:pt x="127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" name="Freeform 655"/>
              <p:cNvSpPr>
                <a:spLocks/>
              </p:cNvSpPr>
              <p:nvPr/>
            </p:nvSpPr>
            <p:spPr bwMode="auto">
              <a:xfrm>
                <a:off x="2422525" y="2419350"/>
                <a:ext cx="642938" cy="252413"/>
              </a:xfrm>
              <a:custGeom>
                <a:avLst/>
                <a:gdLst>
                  <a:gd name="T0" fmla="*/ 192 w 405"/>
                  <a:gd name="T1" fmla="*/ 159 h 159"/>
                  <a:gd name="T2" fmla="*/ 172 w 405"/>
                  <a:gd name="T3" fmla="*/ 159 h 159"/>
                  <a:gd name="T4" fmla="*/ 38 w 405"/>
                  <a:gd name="T5" fmla="*/ 111 h 159"/>
                  <a:gd name="T6" fmla="*/ 0 w 405"/>
                  <a:gd name="T7" fmla="*/ 111 h 159"/>
                  <a:gd name="T8" fmla="*/ 0 w 405"/>
                  <a:gd name="T9" fmla="*/ 95 h 159"/>
                  <a:gd name="T10" fmla="*/ 41 w 405"/>
                  <a:gd name="T11" fmla="*/ 95 h 159"/>
                  <a:gd name="T12" fmla="*/ 176 w 405"/>
                  <a:gd name="T13" fmla="*/ 143 h 159"/>
                  <a:gd name="T14" fmla="*/ 188 w 405"/>
                  <a:gd name="T15" fmla="*/ 143 h 159"/>
                  <a:gd name="T16" fmla="*/ 385 w 405"/>
                  <a:gd name="T17" fmla="*/ 42 h 159"/>
                  <a:gd name="T18" fmla="*/ 385 w 405"/>
                  <a:gd name="T19" fmla="*/ 42 h 159"/>
                  <a:gd name="T20" fmla="*/ 387 w 405"/>
                  <a:gd name="T21" fmla="*/ 36 h 159"/>
                  <a:gd name="T22" fmla="*/ 389 w 405"/>
                  <a:gd name="T23" fmla="*/ 32 h 159"/>
                  <a:gd name="T24" fmla="*/ 389 w 405"/>
                  <a:gd name="T25" fmla="*/ 32 h 159"/>
                  <a:gd name="T26" fmla="*/ 387 w 405"/>
                  <a:gd name="T27" fmla="*/ 26 h 159"/>
                  <a:gd name="T28" fmla="*/ 385 w 405"/>
                  <a:gd name="T29" fmla="*/ 22 h 159"/>
                  <a:gd name="T30" fmla="*/ 379 w 405"/>
                  <a:gd name="T31" fmla="*/ 18 h 159"/>
                  <a:gd name="T32" fmla="*/ 375 w 405"/>
                  <a:gd name="T33" fmla="*/ 16 h 159"/>
                  <a:gd name="T34" fmla="*/ 248 w 405"/>
                  <a:gd name="T35" fmla="*/ 56 h 159"/>
                  <a:gd name="T36" fmla="*/ 244 w 405"/>
                  <a:gd name="T37" fmla="*/ 40 h 159"/>
                  <a:gd name="T38" fmla="*/ 373 w 405"/>
                  <a:gd name="T39" fmla="*/ 0 h 159"/>
                  <a:gd name="T40" fmla="*/ 373 w 405"/>
                  <a:gd name="T41" fmla="*/ 0 h 159"/>
                  <a:gd name="T42" fmla="*/ 379 w 405"/>
                  <a:gd name="T43" fmla="*/ 0 h 159"/>
                  <a:gd name="T44" fmla="*/ 385 w 405"/>
                  <a:gd name="T45" fmla="*/ 2 h 159"/>
                  <a:gd name="T46" fmla="*/ 395 w 405"/>
                  <a:gd name="T47" fmla="*/ 10 h 159"/>
                  <a:gd name="T48" fmla="*/ 403 w 405"/>
                  <a:gd name="T49" fmla="*/ 20 h 159"/>
                  <a:gd name="T50" fmla="*/ 405 w 405"/>
                  <a:gd name="T51" fmla="*/ 26 h 159"/>
                  <a:gd name="T52" fmla="*/ 405 w 405"/>
                  <a:gd name="T53" fmla="*/ 32 h 159"/>
                  <a:gd name="T54" fmla="*/ 405 w 405"/>
                  <a:gd name="T55" fmla="*/ 32 h 159"/>
                  <a:gd name="T56" fmla="*/ 403 w 405"/>
                  <a:gd name="T57" fmla="*/ 40 h 159"/>
                  <a:gd name="T58" fmla="*/ 401 w 405"/>
                  <a:gd name="T59" fmla="*/ 46 h 159"/>
                  <a:gd name="T60" fmla="*/ 395 w 405"/>
                  <a:gd name="T61" fmla="*/ 54 h 159"/>
                  <a:gd name="T62" fmla="*/ 393 w 405"/>
                  <a:gd name="T63" fmla="*/ 56 h 159"/>
                  <a:gd name="T64" fmla="*/ 192 w 405"/>
                  <a:gd name="T65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5" h="159">
                    <a:moveTo>
                      <a:pt x="192" y="159"/>
                    </a:moveTo>
                    <a:lnTo>
                      <a:pt x="172" y="159"/>
                    </a:lnTo>
                    <a:lnTo>
                      <a:pt x="38" y="111"/>
                    </a:lnTo>
                    <a:lnTo>
                      <a:pt x="0" y="111"/>
                    </a:lnTo>
                    <a:lnTo>
                      <a:pt x="0" y="95"/>
                    </a:lnTo>
                    <a:lnTo>
                      <a:pt x="41" y="95"/>
                    </a:lnTo>
                    <a:lnTo>
                      <a:pt x="176" y="143"/>
                    </a:lnTo>
                    <a:lnTo>
                      <a:pt x="188" y="143"/>
                    </a:lnTo>
                    <a:lnTo>
                      <a:pt x="385" y="42"/>
                    </a:lnTo>
                    <a:lnTo>
                      <a:pt x="385" y="42"/>
                    </a:lnTo>
                    <a:lnTo>
                      <a:pt x="387" y="36"/>
                    </a:lnTo>
                    <a:lnTo>
                      <a:pt x="389" y="32"/>
                    </a:lnTo>
                    <a:lnTo>
                      <a:pt x="389" y="32"/>
                    </a:lnTo>
                    <a:lnTo>
                      <a:pt x="387" y="26"/>
                    </a:lnTo>
                    <a:lnTo>
                      <a:pt x="385" y="22"/>
                    </a:lnTo>
                    <a:lnTo>
                      <a:pt x="379" y="18"/>
                    </a:lnTo>
                    <a:lnTo>
                      <a:pt x="375" y="16"/>
                    </a:lnTo>
                    <a:lnTo>
                      <a:pt x="248" y="56"/>
                    </a:lnTo>
                    <a:lnTo>
                      <a:pt x="244" y="40"/>
                    </a:lnTo>
                    <a:lnTo>
                      <a:pt x="373" y="0"/>
                    </a:lnTo>
                    <a:lnTo>
                      <a:pt x="373" y="0"/>
                    </a:lnTo>
                    <a:lnTo>
                      <a:pt x="379" y="0"/>
                    </a:lnTo>
                    <a:lnTo>
                      <a:pt x="385" y="2"/>
                    </a:lnTo>
                    <a:lnTo>
                      <a:pt x="395" y="10"/>
                    </a:lnTo>
                    <a:lnTo>
                      <a:pt x="403" y="20"/>
                    </a:lnTo>
                    <a:lnTo>
                      <a:pt x="405" y="26"/>
                    </a:lnTo>
                    <a:lnTo>
                      <a:pt x="405" y="32"/>
                    </a:lnTo>
                    <a:lnTo>
                      <a:pt x="405" y="32"/>
                    </a:lnTo>
                    <a:lnTo>
                      <a:pt x="403" y="40"/>
                    </a:lnTo>
                    <a:lnTo>
                      <a:pt x="401" y="46"/>
                    </a:lnTo>
                    <a:lnTo>
                      <a:pt x="395" y="54"/>
                    </a:lnTo>
                    <a:lnTo>
                      <a:pt x="393" y="56"/>
                    </a:lnTo>
                    <a:lnTo>
                      <a:pt x="192" y="1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" name="Rectangle 656"/>
              <p:cNvSpPr>
                <a:spLocks noChangeArrowheads="1"/>
              </p:cNvSpPr>
              <p:nvPr/>
            </p:nvSpPr>
            <p:spPr bwMode="auto">
              <a:xfrm>
                <a:off x="2359025" y="2546350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" name="Rectangle 657"/>
              <p:cNvSpPr>
                <a:spLocks noChangeArrowheads="1"/>
              </p:cNvSpPr>
              <p:nvPr/>
            </p:nvSpPr>
            <p:spPr bwMode="auto">
              <a:xfrm>
                <a:off x="2308225" y="2546350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" name="Freeform 658"/>
              <p:cNvSpPr>
                <a:spLocks/>
              </p:cNvSpPr>
              <p:nvPr/>
            </p:nvSpPr>
            <p:spPr bwMode="auto">
              <a:xfrm>
                <a:off x="2259013" y="2344738"/>
                <a:ext cx="176213" cy="276225"/>
              </a:xfrm>
              <a:custGeom>
                <a:avLst/>
                <a:gdLst>
                  <a:gd name="T0" fmla="*/ 95 w 111"/>
                  <a:gd name="T1" fmla="*/ 174 h 174"/>
                  <a:gd name="T2" fmla="*/ 0 w 111"/>
                  <a:gd name="T3" fmla="*/ 174 h 174"/>
                  <a:gd name="T4" fmla="*/ 0 w 111"/>
                  <a:gd name="T5" fmla="*/ 158 h 174"/>
                  <a:gd name="T6" fmla="*/ 95 w 111"/>
                  <a:gd name="T7" fmla="*/ 158 h 174"/>
                  <a:gd name="T8" fmla="*/ 95 w 111"/>
                  <a:gd name="T9" fmla="*/ 15 h 174"/>
                  <a:gd name="T10" fmla="*/ 0 w 111"/>
                  <a:gd name="T11" fmla="*/ 15 h 174"/>
                  <a:gd name="T12" fmla="*/ 0 w 111"/>
                  <a:gd name="T13" fmla="*/ 0 h 174"/>
                  <a:gd name="T14" fmla="*/ 95 w 111"/>
                  <a:gd name="T15" fmla="*/ 0 h 174"/>
                  <a:gd name="T16" fmla="*/ 95 w 111"/>
                  <a:gd name="T17" fmla="*/ 0 h 174"/>
                  <a:gd name="T18" fmla="*/ 101 w 111"/>
                  <a:gd name="T19" fmla="*/ 2 h 174"/>
                  <a:gd name="T20" fmla="*/ 107 w 111"/>
                  <a:gd name="T21" fmla="*/ 3 h 174"/>
                  <a:gd name="T22" fmla="*/ 109 w 111"/>
                  <a:gd name="T23" fmla="*/ 9 h 174"/>
                  <a:gd name="T24" fmla="*/ 111 w 111"/>
                  <a:gd name="T25" fmla="*/ 15 h 174"/>
                  <a:gd name="T26" fmla="*/ 111 w 111"/>
                  <a:gd name="T27" fmla="*/ 158 h 174"/>
                  <a:gd name="T28" fmla="*/ 111 w 111"/>
                  <a:gd name="T29" fmla="*/ 158 h 174"/>
                  <a:gd name="T30" fmla="*/ 109 w 111"/>
                  <a:gd name="T31" fmla="*/ 164 h 174"/>
                  <a:gd name="T32" fmla="*/ 107 w 111"/>
                  <a:gd name="T33" fmla="*/ 170 h 174"/>
                  <a:gd name="T34" fmla="*/ 101 w 111"/>
                  <a:gd name="T35" fmla="*/ 172 h 174"/>
                  <a:gd name="T36" fmla="*/ 95 w 111"/>
                  <a:gd name="T37" fmla="*/ 174 h 174"/>
                  <a:gd name="T38" fmla="*/ 95 w 111"/>
                  <a:gd name="T3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1" h="174">
                    <a:moveTo>
                      <a:pt x="95" y="174"/>
                    </a:moveTo>
                    <a:lnTo>
                      <a:pt x="0" y="174"/>
                    </a:lnTo>
                    <a:lnTo>
                      <a:pt x="0" y="158"/>
                    </a:lnTo>
                    <a:lnTo>
                      <a:pt x="95" y="158"/>
                    </a:lnTo>
                    <a:lnTo>
                      <a:pt x="95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101" y="2"/>
                    </a:lnTo>
                    <a:lnTo>
                      <a:pt x="107" y="3"/>
                    </a:lnTo>
                    <a:lnTo>
                      <a:pt x="109" y="9"/>
                    </a:lnTo>
                    <a:lnTo>
                      <a:pt x="111" y="15"/>
                    </a:lnTo>
                    <a:lnTo>
                      <a:pt x="111" y="158"/>
                    </a:lnTo>
                    <a:lnTo>
                      <a:pt x="111" y="158"/>
                    </a:lnTo>
                    <a:lnTo>
                      <a:pt x="109" y="164"/>
                    </a:lnTo>
                    <a:lnTo>
                      <a:pt x="107" y="170"/>
                    </a:lnTo>
                    <a:lnTo>
                      <a:pt x="101" y="172"/>
                    </a:lnTo>
                    <a:lnTo>
                      <a:pt x="95" y="174"/>
                    </a:lnTo>
                    <a:lnTo>
                      <a:pt x="95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" name="Rectangle 659"/>
              <p:cNvSpPr>
                <a:spLocks noChangeArrowheads="1"/>
              </p:cNvSpPr>
              <p:nvPr/>
            </p:nvSpPr>
            <p:spPr bwMode="auto">
              <a:xfrm>
                <a:off x="2435225" y="2268538"/>
                <a:ext cx="6048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" name="Freeform 662"/>
              <p:cNvSpPr>
                <a:spLocks/>
              </p:cNvSpPr>
              <p:nvPr/>
            </p:nvSpPr>
            <p:spPr bwMode="auto">
              <a:xfrm>
                <a:off x="2838450" y="1971675"/>
                <a:ext cx="74613" cy="171450"/>
              </a:xfrm>
              <a:custGeom>
                <a:avLst/>
                <a:gdLst>
                  <a:gd name="T0" fmla="*/ 47 w 47"/>
                  <a:gd name="T1" fmla="*/ 108 h 108"/>
                  <a:gd name="T2" fmla="*/ 32 w 47"/>
                  <a:gd name="T3" fmla="*/ 108 h 108"/>
                  <a:gd name="T4" fmla="*/ 32 w 47"/>
                  <a:gd name="T5" fmla="*/ 32 h 108"/>
                  <a:gd name="T6" fmla="*/ 16 w 47"/>
                  <a:gd name="T7" fmla="*/ 24 h 108"/>
                  <a:gd name="T8" fmla="*/ 16 w 47"/>
                  <a:gd name="T9" fmla="*/ 108 h 108"/>
                  <a:gd name="T10" fmla="*/ 0 w 47"/>
                  <a:gd name="T11" fmla="*/ 108 h 108"/>
                  <a:gd name="T12" fmla="*/ 0 w 47"/>
                  <a:gd name="T13" fmla="*/ 0 h 108"/>
                  <a:gd name="T14" fmla="*/ 47 w 47"/>
                  <a:gd name="T15" fmla="*/ 24 h 108"/>
                  <a:gd name="T16" fmla="*/ 47 w 47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08">
                    <a:moveTo>
                      <a:pt x="47" y="108"/>
                    </a:moveTo>
                    <a:lnTo>
                      <a:pt x="32" y="108"/>
                    </a:lnTo>
                    <a:lnTo>
                      <a:pt x="32" y="32"/>
                    </a:lnTo>
                    <a:lnTo>
                      <a:pt x="16" y="24"/>
                    </a:lnTo>
                    <a:lnTo>
                      <a:pt x="16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" y="24"/>
                    </a:lnTo>
                    <a:lnTo>
                      <a:pt x="47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Freeform 663"/>
              <p:cNvSpPr>
                <a:spLocks/>
              </p:cNvSpPr>
              <p:nvPr/>
            </p:nvSpPr>
            <p:spPr bwMode="auto">
              <a:xfrm>
                <a:off x="2460625" y="2154238"/>
                <a:ext cx="250825" cy="127000"/>
              </a:xfrm>
              <a:custGeom>
                <a:avLst/>
                <a:gdLst>
                  <a:gd name="T0" fmla="*/ 158 w 158"/>
                  <a:gd name="T1" fmla="*/ 80 h 80"/>
                  <a:gd name="T2" fmla="*/ 143 w 158"/>
                  <a:gd name="T3" fmla="*/ 80 h 80"/>
                  <a:gd name="T4" fmla="*/ 143 w 158"/>
                  <a:gd name="T5" fmla="*/ 80 h 80"/>
                  <a:gd name="T6" fmla="*/ 141 w 158"/>
                  <a:gd name="T7" fmla="*/ 68 h 80"/>
                  <a:gd name="T8" fmla="*/ 137 w 158"/>
                  <a:gd name="T9" fmla="*/ 56 h 80"/>
                  <a:gd name="T10" fmla="*/ 133 w 158"/>
                  <a:gd name="T11" fmla="*/ 46 h 80"/>
                  <a:gd name="T12" fmla="*/ 125 w 158"/>
                  <a:gd name="T13" fmla="*/ 36 h 80"/>
                  <a:gd name="T14" fmla="*/ 115 w 158"/>
                  <a:gd name="T15" fmla="*/ 28 h 80"/>
                  <a:gd name="T16" fmla="*/ 103 w 158"/>
                  <a:gd name="T17" fmla="*/ 22 h 80"/>
                  <a:gd name="T18" fmla="*/ 91 w 158"/>
                  <a:gd name="T19" fmla="*/ 18 h 80"/>
                  <a:gd name="T20" fmla="*/ 79 w 158"/>
                  <a:gd name="T21" fmla="*/ 16 h 80"/>
                  <a:gd name="T22" fmla="*/ 79 w 158"/>
                  <a:gd name="T23" fmla="*/ 16 h 80"/>
                  <a:gd name="T24" fmla="*/ 67 w 158"/>
                  <a:gd name="T25" fmla="*/ 18 h 80"/>
                  <a:gd name="T26" fmla="*/ 55 w 158"/>
                  <a:gd name="T27" fmla="*/ 22 h 80"/>
                  <a:gd name="T28" fmla="*/ 43 w 158"/>
                  <a:gd name="T29" fmla="*/ 28 h 80"/>
                  <a:gd name="T30" fmla="*/ 33 w 158"/>
                  <a:gd name="T31" fmla="*/ 36 h 80"/>
                  <a:gd name="T32" fmla="*/ 25 w 158"/>
                  <a:gd name="T33" fmla="*/ 46 h 80"/>
                  <a:gd name="T34" fmla="*/ 21 w 158"/>
                  <a:gd name="T35" fmla="*/ 56 h 80"/>
                  <a:gd name="T36" fmla="*/ 17 w 158"/>
                  <a:gd name="T37" fmla="*/ 68 h 80"/>
                  <a:gd name="T38" fmla="*/ 15 w 158"/>
                  <a:gd name="T39" fmla="*/ 80 h 80"/>
                  <a:gd name="T40" fmla="*/ 0 w 158"/>
                  <a:gd name="T41" fmla="*/ 80 h 80"/>
                  <a:gd name="T42" fmla="*/ 0 w 158"/>
                  <a:gd name="T43" fmla="*/ 80 h 80"/>
                  <a:gd name="T44" fmla="*/ 2 w 158"/>
                  <a:gd name="T45" fmla="*/ 62 h 80"/>
                  <a:gd name="T46" fmla="*/ 6 w 158"/>
                  <a:gd name="T47" fmla="*/ 48 h 80"/>
                  <a:gd name="T48" fmla="*/ 14 w 158"/>
                  <a:gd name="T49" fmla="*/ 34 h 80"/>
                  <a:gd name="T50" fmla="*/ 23 w 158"/>
                  <a:gd name="T51" fmla="*/ 22 h 80"/>
                  <a:gd name="T52" fmla="*/ 35 w 158"/>
                  <a:gd name="T53" fmla="*/ 12 h 80"/>
                  <a:gd name="T54" fmla="*/ 47 w 158"/>
                  <a:gd name="T55" fmla="*/ 6 h 80"/>
                  <a:gd name="T56" fmla="*/ 63 w 158"/>
                  <a:gd name="T57" fmla="*/ 2 h 80"/>
                  <a:gd name="T58" fmla="*/ 79 w 158"/>
                  <a:gd name="T59" fmla="*/ 0 h 80"/>
                  <a:gd name="T60" fmla="*/ 79 w 158"/>
                  <a:gd name="T61" fmla="*/ 0 h 80"/>
                  <a:gd name="T62" fmla="*/ 95 w 158"/>
                  <a:gd name="T63" fmla="*/ 2 h 80"/>
                  <a:gd name="T64" fmla="*/ 111 w 158"/>
                  <a:gd name="T65" fmla="*/ 6 h 80"/>
                  <a:gd name="T66" fmla="*/ 123 w 158"/>
                  <a:gd name="T67" fmla="*/ 12 h 80"/>
                  <a:gd name="T68" fmla="*/ 135 w 158"/>
                  <a:gd name="T69" fmla="*/ 22 h 80"/>
                  <a:gd name="T70" fmla="*/ 144 w 158"/>
                  <a:gd name="T71" fmla="*/ 34 h 80"/>
                  <a:gd name="T72" fmla="*/ 152 w 158"/>
                  <a:gd name="T73" fmla="*/ 48 h 80"/>
                  <a:gd name="T74" fmla="*/ 156 w 158"/>
                  <a:gd name="T75" fmla="*/ 62 h 80"/>
                  <a:gd name="T76" fmla="*/ 158 w 158"/>
                  <a:gd name="T77" fmla="*/ 80 h 80"/>
                  <a:gd name="T78" fmla="*/ 158 w 158"/>
                  <a:gd name="T7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8" h="80">
                    <a:moveTo>
                      <a:pt x="158" y="80"/>
                    </a:moveTo>
                    <a:lnTo>
                      <a:pt x="143" y="80"/>
                    </a:lnTo>
                    <a:lnTo>
                      <a:pt x="143" y="80"/>
                    </a:lnTo>
                    <a:lnTo>
                      <a:pt x="141" y="68"/>
                    </a:lnTo>
                    <a:lnTo>
                      <a:pt x="137" y="56"/>
                    </a:lnTo>
                    <a:lnTo>
                      <a:pt x="133" y="46"/>
                    </a:lnTo>
                    <a:lnTo>
                      <a:pt x="125" y="36"/>
                    </a:lnTo>
                    <a:lnTo>
                      <a:pt x="115" y="28"/>
                    </a:lnTo>
                    <a:lnTo>
                      <a:pt x="103" y="22"/>
                    </a:lnTo>
                    <a:lnTo>
                      <a:pt x="91" y="18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67" y="18"/>
                    </a:lnTo>
                    <a:lnTo>
                      <a:pt x="55" y="22"/>
                    </a:lnTo>
                    <a:lnTo>
                      <a:pt x="43" y="28"/>
                    </a:lnTo>
                    <a:lnTo>
                      <a:pt x="33" y="36"/>
                    </a:lnTo>
                    <a:lnTo>
                      <a:pt x="25" y="46"/>
                    </a:lnTo>
                    <a:lnTo>
                      <a:pt x="21" y="56"/>
                    </a:lnTo>
                    <a:lnTo>
                      <a:pt x="17" y="68"/>
                    </a:lnTo>
                    <a:lnTo>
                      <a:pt x="15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62"/>
                    </a:lnTo>
                    <a:lnTo>
                      <a:pt x="6" y="48"/>
                    </a:lnTo>
                    <a:lnTo>
                      <a:pt x="14" y="34"/>
                    </a:lnTo>
                    <a:lnTo>
                      <a:pt x="23" y="22"/>
                    </a:lnTo>
                    <a:lnTo>
                      <a:pt x="35" y="12"/>
                    </a:lnTo>
                    <a:lnTo>
                      <a:pt x="47" y="6"/>
                    </a:lnTo>
                    <a:lnTo>
                      <a:pt x="63" y="2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11" y="6"/>
                    </a:lnTo>
                    <a:lnTo>
                      <a:pt x="123" y="12"/>
                    </a:lnTo>
                    <a:lnTo>
                      <a:pt x="135" y="22"/>
                    </a:lnTo>
                    <a:lnTo>
                      <a:pt x="144" y="34"/>
                    </a:lnTo>
                    <a:lnTo>
                      <a:pt x="152" y="48"/>
                    </a:lnTo>
                    <a:lnTo>
                      <a:pt x="156" y="62"/>
                    </a:lnTo>
                    <a:lnTo>
                      <a:pt x="158" y="80"/>
                    </a:lnTo>
                    <a:lnTo>
                      <a:pt x="15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" name="Rectangle 664"/>
              <p:cNvSpPr>
                <a:spLocks noChangeArrowheads="1"/>
              </p:cNvSpPr>
              <p:nvPr/>
            </p:nvSpPr>
            <p:spPr bwMode="auto">
              <a:xfrm>
                <a:off x="2636838" y="1916113"/>
                <a:ext cx="2540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" name="Rectangle 665"/>
              <p:cNvSpPr>
                <a:spLocks noChangeArrowheads="1"/>
              </p:cNvSpPr>
              <p:nvPr/>
            </p:nvSpPr>
            <p:spPr bwMode="auto">
              <a:xfrm>
                <a:off x="2636838" y="1965325"/>
                <a:ext cx="2540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" name="Rectangle 666"/>
              <p:cNvSpPr>
                <a:spLocks noChangeArrowheads="1"/>
              </p:cNvSpPr>
              <p:nvPr/>
            </p:nvSpPr>
            <p:spPr bwMode="auto">
              <a:xfrm>
                <a:off x="2636838" y="2016125"/>
                <a:ext cx="2540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" name="Freeform 667"/>
              <p:cNvSpPr>
                <a:spLocks/>
              </p:cNvSpPr>
              <p:nvPr/>
            </p:nvSpPr>
            <p:spPr bwMode="auto">
              <a:xfrm>
                <a:off x="2636838" y="2066925"/>
                <a:ext cx="377825" cy="227013"/>
              </a:xfrm>
              <a:custGeom>
                <a:avLst/>
                <a:gdLst>
                  <a:gd name="T0" fmla="*/ 166 w 238"/>
                  <a:gd name="T1" fmla="*/ 143 h 143"/>
                  <a:gd name="T2" fmla="*/ 166 w 238"/>
                  <a:gd name="T3" fmla="*/ 143 h 143"/>
                  <a:gd name="T4" fmla="*/ 153 w 238"/>
                  <a:gd name="T5" fmla="*/ 141 h 143"/>
                  <a:gd name="T6" fmla="*/ 139 w 238"/>
                  <a:gd name="T7" fmla="*/ 137 h 143"/>
                  <a:gd name="T8" fmla="*/ 127 w 238"/>
                  <a:gd name="T9" fmla="*/ 131 h 143"/>
                  <a:gd name="T10" fmla="*/ 117 w 238"/>
                  <a:gd name="T11" fmla="*/ 121 h 143"/>
                  <a:gd name="T12" fmla="*/ 107 w 238"/>
                  <a:gd name="T13" fmla="*/ 111 h 143"/>
                  <a:gd name="T14" fmla="*/ 101 w 238"/>
                  <a:gd name="T15" fmla="*/ 99 h 143"/>
                  <a:gd name="T16" fmla="*/ 97 w 238"/>
                  <a:gd name="T17" fmla="*/ 85 h 143"/>
                  <a:gd name="T18" fmla="*/ 95 w 238"/>
                  <a:gd name="T19" fmla="*/ 71 h 143"/>
                  <a:gd name="T20" fmla="*/ 95 w 238"/>
                  <a:gd name="T21" fmla="*/ 16 h 143"/>
                  <a:gd name="T22" fmla="*/ 16 w 238"/>
                  <a:gd name="T23" fmla="*/ 16 h 143"/>
                  <a:gd name="T24" fmla="*/ 16 w 238"/>
                  <a:gd name="T25" fmla="*/ 79 h 143"/>
                  <a:gd name="T26" fmla="*/ 0 w 238"/>
                  <a:gd name="T27" fmla="*/ 79 h 143"/>
                  <a:gd name="T28" fmla="*/ 0 w 238"/>
                  <a:gd name="T29" fmla="*/ 0 h 143"/>
                  <a:gd name="T30" fmla="*/ 111 w 238"/>
                  <a:gd name="T31" fmla="*/ 0 h 143"/>
                  <a:gd name="T32" fmla="*/ 111 w 238"/>
                  <a:gd name="T33" fmla="*/ 71 h 143"/>
                  <a:gd name="T34" fmla="*/ 111 w 238"/>
                  <a:gd name="T35" fmla="*/ 71 h 143"/>
                  <a:gd name="T36" fmla="*/ 113 w 238"/>
                  <a:gd name="T37" fmla="*/ 83 h 143"/>
                  <a:gd name="T38" fmla="*/ 115 w 238"/>
                  <a:gd name="T39" fmla="*/ 93 h 143"/>
                  <a:gd name="T40" fmla="*/ 121 w 238"/>
                  <a:gd name="T41" fmla="*/ 103 h 143"/>
                  <a:gd name="T42" fmla="*/ 127 w 238"/>
                  <a:gd name="T43" fmla="*/ 111 h 143"/>
                  <a:gd name="T44" fmla="*/ 135 w 238"/>
                  <a:gd name="T45" fmla="*/ 117 h 143"/>
                  <a:gd name="T46" fmla="*/ 145 w 238"/>
                  <a:gd name="T47" fmla="*/ 123 h 143"/>
                  <a:gd name="T48" fmla="*/ 155 w 238"/>
                  <a:gd name="T49" fmla="*/ 125 h 143"/>
                  <a:gd name="T50" fmla="*/ 166 w 238"/>
                  <a:gd name="T51" fmla="*/ 127 h 143"/>
                  <a:gd name="T52" fmla="*/ 166 w 238"/>
                  <a:gd name="T53" fmla="*/ 127 h 143"/>
                  <a:gd name="T54" fmla="*/ 176 w 238"/>
                  <a:gd name="T55" fmla="*/ 125 h 143"/>
                  <a:gd name="T56" fmla="*/ 186 w 238"/>
                  <a:gd name="T57" fmla="*/ 123 h 143"/>
                  <a:gd name="T58" fmla="*/ 196 w 238"/>
                  <a:gd name="T59" fmla="*/ 119 h 143"/>
                  <a:gd name="T60" fmla="*/ 202 w 238"/>
                  <a:gd name="T61" fmla="*/ 113 h 143"/>
                  <a:gd name="T62" fmla="*/ 210 w 238"/>
                  <a:gd name="T63" fmla="*/ 105 h 143"/>
                  <a:gd name="T64" fmla="*/ 214 w 238"/>
                  <a:gd name="T65" fmla="*/ 97 h 143"/>
                  <a:gd name="T66" fmla="*/ 218 w 238"/>
                  <a:gd name="T67" fmla="*/ 87 h 143"/>
                  <a:gd name="T68" fmla="*/ 222 w 238"/>
                  <a:gd name="T69" fmla="*/ 79 h 143"/>
                  <a:gd name="T70" fmla="*/ 127 w 238"/>
                  <a:gd name="T71" fmla="*/ 79 h 143"/>
                  <a:gd name="T72" fmla="*/ 127 w 238"/>
                  <a:gd name="T73" fmla="*/ 63 h 143"/>
                  <a:gd name="T74" fmla="*/ 238 w 238"/>
                  <a:gd name="T75" fmla="*/ 63 h 143"/>
                  <a:gd name="T76" fmla="*/ 238 w 238"/>
                  <a:gd name="T77" fmla="*/ 71 h 143"/>
                  <a:gd name="T78" fmla="*/ 238 w 238"/>
                  <a:gd name="T79" fmla="*/ 71 h 143"/>
                  <a:gd name="T80" fmla="*/ 236 w 238"/>
                  <a:gd name="T81" fmla="*/ 85 h 143"/>
                  <a:gd name="T82" fmla="*/ 232 w 238"/>
                  <a:gd name="T83" fmla="*/ 99 h 143"/>
                  <a:gd name="T84" fmla="*/ 226 w 238"/>
                  <a:gd name="T85" fmla="*/ 111 h 143"/>
                  <a:gd name="T86" fmla="*/ 216 w 238"/>
                  <a:gd name="T87" fmla="*/ 121 h 143"/>
                  <a:gd name="T88" fmla="*/ 206 w 238"/>
                  <a:gd name="T89" fmla="*/ 131 h 143"/>
                  <a:gd name="T90" fmla="*/ 194 w 238"/>
                  <a:gd name="T91" fmla="*/ 137 h 143"/>
                  <a:gd name="T92" fmla="*/ 180 w 238"/>
                  <a:gd name="T93" fmla="*/ 141 h 143"/>
                  <a:gd name="T94" fmla="*/ 166 w 238"/>
                  <a:gd name="T95" fmla="*/ 143 h 143"/>
                  <a:gd name="T96" fmla="*/ 166 w 238"/>
                  <a:gd name="T9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8" h="143">
                    <a:moveTo>
                      <a:pt x="166" y="143"/>
                    </a:moveTo>
                    <a:lnTo>
                      <a:pt x="166" y="143"/>
                    </a:lnTo>
                    <a:lnTo>
                      <a:pt x="153" y="141"/>
                    </a:lnTo>
                    <a:lnTo>
                      <a:pt x="139" y="137"/>
                    </a:lnTo>
                    <a:lnTo>
                      <a:pt x="127" y="131"/>
                    </a:lnTo>
                    <a:lnTo>
                      <a:pt x="117" y="121"/>
                    </a:lnTo>
                    <a:lnTo>
                      <a:pt x="107" y="111"/>
                    </a:lnTo>
                    <a:lnTo>
                      <a:pt x="101" y="99"/>
                    </a:lnTo>
                    <a:lnTo>
                      <a:pt x="97" y="85"/>
                    </a:lnTo>
                    <a:lnTo>
                      <a:pt x="95" y="71"/>
                    </a:lnTo>
                    <a:lnTo>
                      <a:pt x="95" y="16"/>
                    </a:lnTo>
                    <a:lnTo>
                      <a:pt x="16" y="16"/>
                    </a:lnTo>
                    <a:lnTo>
                      <a:pt x="16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3" y="83"/>
                    </a:lnTo>
                    <a:lnTo>
                      <a:pt x="115" y="93"/>
                    </a:lnTo>
                    <a:lnTo>
                      <a:pt x="121" y="103"/>
                    </a:lnTo>
                    <a:lnTo>
                      <a:pt x="127" y="111"/>
                    </a:lnTo>
                    <a:lnTo>
                      <a:pt x="135" y="117"/>
                    </a:lnTo>
                    <a:lnTo>
                      <a:pt x="145" y="123"/>
                    </a:lnTo>
                    <a:lnTo>
                      <a:pt x="155" y="125"/>
                    </a:lnTo>
                    <a:lnTo>
                      <a:pt x="166" y="127"/>
                    </a:lnTo>
                    <a:lnTo>
                      <a:pt x="166" y="127"/>
                    </a:lnTo>
                    <a:lnTo>
                      <a:pt x="176" y="125"/>
                    </a:lnTo>
                    <a:lnTo>
                      <a:pt x="186" y="123"/>
                    </a:lnTo>
                    <a:lnTo>
                      <a:pt x="196" y="119"/>
                    </a:lnTo>
                    <a:lnTo>
                      <a:pt x="202" y="113"/>
                    </a:lnTo>
                    <a:lnTo>
                      <a:pt x="210" y="105"/>
                    </a:lnTo>
                    <a:lnTo>
                      <a:pt x="214" y="97"/>
                    </a:lnTo>
                    <a:lnTo>
                      <a:pt x="218" y="87"/>
                    </a:lnTo>
                    <a:lnTo>
                      <a:pt x="222" y="79"/>
                    </a:lnTo>
                    <a:lnTo>
                      <a:pt x="127" y="79"/>
                    </a:lnTo>
                    <a:lnTo>
                      <a:pt x="127" y="63"/>
                    </a:lnTo>
                    <a:lnTo>
                      <a:pt x="238" y="63"/>
                    </a:lnTo>
                    <a:lnTo>
                      <a:pt x="238" y="71"/>
                    </a:lnTo>
                    <a:lnTo>
                      <a:pt x="238" y="71"/>
                    </a:lnTo>
                    <a:lnTo>
                      <a:pt x="236" y="85"/>
                    </a:lnTo>
                    <a:lnTo>
                      <a:pt x="232" y="99"/>
                    </a:lnTo>
                    <a:lnTo>
                      <a:pt x="226" y="111"/>
                    </a:lnTo>
                    <a:lnTo>
                      <a:pt x="216" y="121"/>
                    </a:lnTo>
                    <a:lnTo>
                      <a:pt x="206" y="131"/>
                    </a:lnTo>
                    <a:lnTo>
                      <a:pt x="194" y="137"/>
                    </a:lnTo>
                    <a:lnTo>
                      <a:pt x="180" y="141"/>
                    </a:lnTo>
                    <a:lnTo>
                      <a:pt x="166" y="143"/>
                    </a:lnTo>
                    <a:lnTo>
                      <a:pt x="166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" name="Rectangle 668"/>
              <p:cNvSpPr>
                <a:spLocks noChangeArrowheads="1"/>
              </p:cNvSpPr>
              <p:nvPr/>
            </p:nvSpPr>
            <p:spPr bwMode="auto">
              <a:xfrm>
                <a:off x="2687638" y="2117725"/>
                <a:ext cx="112713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" name="Rectangle 669"/>
              <p:cNvSpPr>
                <a:spLocks noChangeArrowheads="1"/>
              </p:cNvSpPr>
              <p:nvPr/>
            </p:nvSpPr>
            <p:spPr bwMode="auto">
              <a:xfrm>
                <a:off x="2711450" y="2166938"/>
                <a:ext cx="8890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" name="Freeform 670"/>
              <p:cNvSpPr>
                <a:spLocks/>
              </p:cNvSpPr>
              <p:nvPr/>
            </p:nvSpPr>
            <p:spPr bwMode="auto">
              <a:xfrm>
                <a:off x="2900363" y="2066925"/>
                <a:ext cx="88900" cy="76200"/>
              </a:xfrm>
              <a:custGeom>
                <a:avLst/>
                <a:gdLst>
                  <a:gd name="T0" fmla="*/ 56 w 56"/>
                  <a:gd name="T1" fmla="*/ 48 h 48"/>
                  <a:gd name="T2" fmla="*/ 40 w 56"/>
                  <a:gd name="T3" fmla="*/ 48 h 48"/>
                  <a:gd name="T4" fmla="*/ 40 w 56"/>
                  <a:gd name="T5" fmla="*/ 16 h 48"/>
                  <a:gd name="T6" fmla="*/ 0 w 56"/>
                  <a:gd name="T7" fmla="*/ 16 h 48"/>
                  <a:gd name="T8" fmla="*/ 0 w 56"/>
                  <a:gd name="T9" fmla="*/ 0 h 48"/>
                  <a:gd name="T10" fmla="*/ 56 w 56"/>
                  <a:gd name="T11" fmla="*/ 0 h 48"/>
                  <a:gd name="T12" fmla="*/ 56 w 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48">
                    <a:moveTo>
                      <a:pt x="56" y="48"/>
                    </a:moveTo>
                    <a:lnTo>
                      <a:pt x="40" y="48"/>
                    </a:lnTo>
                    <a:lnTo>
                      <a:pt x="4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56" y="0"/>
                    </a:lnTo>
                    <a:lnTo>
                      <a:pt x="5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" name="Rectangle 671"/>
              <p:cNvSpPr>
                <a:spLocks noChangeArrowheads="1"/>
              </p:cNvSpPr>
              <p:nvPr/>
            </p:nvSpPr>
            <p:spPr bwMode="auto">
              <a:xfrm>
                <a:off x="2535238" y="2217738"/>
                <a:ext cx="25400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" name="Rectangle 672"/>
              <p:cNvSpPr>
                <a:spLocks noChangeArrowheads="1"/>
              </p:cNvSpPr>
              <p:nvPr/>
            </p:nvSpPr>
            <p:spPr bwMode="auto">
              <a:xfrm>
                <a:off x="2586038" y="2217738"/>
                <a:ext cx="2540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503239" y="3872290"/>
            <a:ext cx="6130006" cy="344110"/>
            <a:chOff x="503239" y="3872290"/>
            <a:chExt cx="6130006" cy="344110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503244" y="4216400"/>
              <a:ext cx="6130001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oval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503239" y="3872290"/>
              <a:ext cx="60944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NCD / STRUCTURED DEBT / PRIVATE EQUITY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633245" y="4210844"/>
            <a:ext cx="3475266" cy="361156"/>
            <a:chOff x="6633245" y="4210844"/>
            <a:chExt cx="3475266" cy="361156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6633245" y="4572000"/>
              <a:ext cx="3475266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oval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6633245" y="4210844"/>
              <a:ext cx="34564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CONSTRUCTION FINANCE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6911629" y="5343641"/>
            <a:ext cx="3168000" cy="344110"/>
          </a:xfrm>
          <a:prstGeom prst="rect">
            <a:avLst/>
          </a:prstGeom>
          <a:solidFill>
            <a:srgbClr val="616A74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PUBLIC/ PRIVATE BANKS</a:t>
            </a: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03239" y="5774802"/>
            <a:ext cx="9612000" cy="338554"/>
          </a:xfrm>
          <a:prstGeom prst="rect">
            <a:avLst/>
          </a:prstGeom>
          <a:solidFill>
            <a:srgbClr val="616A74"/>
          </a:solidFill>
          <a:ln>
            <a:solidFill>
              <a:srgbClr val="FFFFFF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PRIVATE EQUITY PLAYERS / NBFCS</a:t>
            </a: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6923810" y="1599060"/>
            <a:ext cx="17762" cy="50769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lide Number Placeholder 2"/>
          <p:cNvSpPr>
            <a:spLocks noGrp="1"/>
          </p:cNvSpPr>
          <p:nvPr>
            <p:ph type="sldNum" sz="quarter" idx="20"/>
          </p:nvPr>
        </p:nvSpPr>
        <p:spPr>
          <a:xfrm>
            <a:off x="9972005" y="7236006"/>
            <a:ext cx="216000" cy="144000"/>
          </a:xfrm>
        </p:spPr>
        <p:txBody>
          <a:bodyPr/>
          <a:lstStyle/>
          <a:p>
            <a:fld id="{70679C6C-715F-44F3-8DA3-2EC5FBAAEB7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9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4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9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9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9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2" grpId="0" animBg="1"/>
      <p:bldP spid="106" grpId="0" animBg="1"/>
      <p:bldP spid="10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LT_LOGOID" val="1"/>
  <p:tag name="JLT_BUSUNITID" val="1"/>
  <p:tag name="JLT_DIVISIONID" val="1"/>
  <p:tag name="JLT_ADDRESSID" val="11"/>
  <p:tag name="JLT_DISCLAIMERID" val="22"/>
  <p:tag name="JLT_TRANSLATIONID" val="0"/>
  <p:tag name="JLT_BASELANGUAGEID" val="0"/>
  <p:tag name="JLT_OFFICESETUPCOMPLETE" val="True"/>
  <p:tag name="JLT_DIVISION" val="JLT Employee Benefits"/>
  <p:tag name="JLT_FOOTERTEXT" val=""/>
  <p:tag name="JLT_SHOWDIVISION" val="False"/>
  <p:tag name="JLT_BASELANGUAGE" val=""/>
  <p:tag name="THEMEOPTION1SELECTED" val="JLT"/>
  <p:tag name="DIVISIONSELECTED" val="JLT Employee Benefits"/>
  <p:tag name="DISCLAIMERFILESELECTED" val="JLT EB Disclaimer.pptx"/>
  <p:tag name="ADDRESSFILESELECTED" val="EB London.pptx"/>
  <p:tag name="SIGNOFFFILESELECTED" val="JLT Employee Benefits SignOff.pptx"/>
  <p:tag name="THEMEOPTION2SELECTED" val="Screen"/>
  <p:tag name="TEMPLATELOADED" val="Presentation_JLT_Screen"/>
  <p:tag name="ADMINPROTECTIONOFF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284.64454861110056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364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053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284.64454861110468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622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263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57951"/>
  <p:tag name="STYLEXMLFILE" val="Title Slide Styl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284.644548611102793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284.64454861110829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91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284.64454861110695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284.64454861110980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106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76072"/>
  <p:tag name="STYLEXMLFILE" val="Divider Slide Styl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015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575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1000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798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295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3820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3009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948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1449"/>
  <p:tag name="PLACEHOLDERAUTOMATIONTAG" val="DividerNumber"/>
  <p:tag name="MS_XMLFILE_REGKEY" val=""/>
  <p:tag name="STYLEXMLFILE" val="Divider Numb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9798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401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2782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1628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412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712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creen Style List 1"/>
  <p:tag name="PICTUREXMLFILE" val="Default Picture Settings"/>
  <p:tag name="MS_PLACEHOLDERID" val="PlaceholderID42284.64454861110326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4140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XMLFILE" val="Default Picture Settings"/>
  <p:tag name="PICTURESUBFOLDER" val="Profile_Picture"/>
  <p:tag name="MS_PLACEHOLDERID" val="PlaceholderID42284.64454861110633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583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Team Profile"/>
  <p:tag name="MS_PLACEHOLDERID" val="PlaceholderID42284.644548611100807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MS_PLACEHOLDERID" val="PlaceholderID42284.644548611109057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XMLFILE" val="Default Picture Settings"/>
  <p:tag name="PICTURESUBFOLDER" val="Profile_Picture"/>
  <p:tag name="MS_PLACEHOLDERID" val="PlaceholderID42284.644548611102613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289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Team Profile"/>
  <p:tag name="MS_PLACEHOLDERID" val="PlaceholderID42284.64454861110919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XMLFILE" val="Default Picture Settings"/>
  <p:tag name="PICTURESUBFOLDER" val="Profile_Picture"/>
  <p:tag name="MS_PLACEHOLDERID" val="PlaceholderID42284.644548611106317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Team Profile"/>
  <p:tag name="MS_PLACEHOLDERID" val="PlaceholderID42284.64454861110627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MS_PLACEHOLDERID" val="PlaceholderID42284.644548611100979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MS_PLACEHOLDERID" val="PlaceholderID42284.644548611105610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34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isclaimer Contact"/>
  <p:tag name="MS_PLACEHOLDERID" val="PlaceholderID42284.64454861110543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284.644548611107904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isclaimer Company"/>
  <p:tag name="MS_PLACEHOLDERID" val="PlaceholderID42284.64454861110916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isclaimer Styles"/>
  <p:tag name="MS_PLACEHOLDERID" val="PlaceholderID42284.644548611104302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4629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Table of Contents"/>
  <p:tag name="MS_PLACEHOLDERID" val="PlaceholderID42284.644548611103534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2438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Agenda"/>
  <p:tag name="MS_PLACEHOLDERID" val="PlaceholderID42284.644548611109790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6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3735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ROUPTYPE" val=""/>
  <p:tag name="SLIDEGROUP" val=""/>
  <p:tag name="SLIDETITLE" val=""/>
  <p:tag name="SLIDETOCOUTLINELEVEL" val="0"/>
  <p:tag name="SLIDELAYOUTNAME" val="Title"/>
  <p:tag name="SLIDEAUTOMATIONTYPE" val="Cover"/>
  <p:tag name="AUTOMATIONTAG" val="Title"/>
  <p:tag name="SLIDEPROJECTVERSION" val="6.1.25"/>
  <p:tag name="SLIDEISINMEDIASTERLINGPROJEC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57951"/>
  <p:tag name="STYLEXMLFILE" val="Title Slide Styl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ROUPTYPE" val=""/>
  <p:tag name="SLIDEGROUP" val=""/>
  <p:tag name="SLIDETITLE" val=""/>
  <p:tag name="SLIDETOCOUTLINELEVEL" val="2"/>
  <p:tag name="SLIDELAYOUTNAME" val="Contacts and Disclaimer"/>
  <p:tag name="SLIDEAUTOMATIONTYPE" val="Disclaimer"/>
  <p:tag name="AUTOMATIONTAG" val="Contacts and Disclaimer"/>
  <p:tag name="SLIDEPROJECTVERSION" val="6.1.25"/>
  <p:tag name="SLIDEISINMEDIASTERLINGPROJECT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5024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isclaimer Contact"/>
  <p:tag name="MS_PLACEHOLDERID" val="PlaceholderID42284.644548611105433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isclaimer Company"/>
  <p:tag name="MS_PLACEHOLDERID" val="PlaceholderID42284.64454861110916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2284.6445486111087144"/>
</p:tagLst>
</file>

<file path=ppt/theme/theme1.xml><?xml version="1.0" encoding="utf-8"?>
<a:theme xmlns:a="http://schemas.openxmlformats.org/drawingml/2006/main" name="Presentation_JLT_Screen">
  <a:themeElements>
    <a:clrScheme name="MY CAP">
      <a:dk1>
        <a:sysClr val="windowText" lastClr="000000"/>
      </a:dk1>
      <a:lt1>
        <a:sysClr val="window" lastClr="FFFFFF"/>
      </a:lt1>
      <a:dk2>
        <a:srgbClr val="00AFD7"/>
      </a:dk2>
      <a:lt2>
        <a:srgbClr val="FFFFFF"/>
      </a:lt2>
      <a:accent1>
        <a:srgbClr val="0C2340"/>
      </a:accent1>
      <a:accent2>
        <a:srgbClr val="00AFD7"/>
      </a:accent2>
      <a:accent3>
        <a:srgbClr val="F2A900"/>
      </a:accent3>
      <a:accent4>
        <a:srgbClr val="616A74"/>
      </a:accent4>
      <a:accent5>
        <a:srgbClr val="9DA7B2"/>
      </a:accent5>
      <a:accent6>
        <a:srgbClr val="CCEFF7"/>
      </a:accent6>
      <a:hlink>
        <a:srgbClr val="00B0F0"/>
      </a:hlink>
      <a:folHlink>
        <a:srgbClr val="00B0F0"/>
      </a:folHlink>
    </a:clrScheme>
    <a:fontScheme name="_J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10000"/>
          </a:lnSpc>
          <a:defRPr sz="1600" smtClean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>
          <a:lnSpc>
            <a:spcPct val="110000"/>
          </a:lnSpc>
          <a:defRPr sz="1600" smtClean="0">
            <a:solidFill>
              <a:prstClr val="black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1113</Words>
  <Application>Microsoft Office PowerPoint</Application>
  <PresentationFormat>Custom</PresentationFormat>
  <Paragraphs>257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Presentation_JLT_Screen</vt:lpstr>
      <vt:lpstr>PowerPoint Presentation</vt:lpstr>
      <vt:lpstr>Real Estate Advisory</vt:lpstr>
      <vt:lpstr>Playing To Our Strengths</vt:lpstr>
      <vt:lpstr>Our  Competitive  Advantages</vt:lpstr>
      <vt:lpstr>What’s On Offer</vt:lpstr>
      <vt:lpstr>At Your Service</vt:lpstr>
      <vt:lpstr>Past experience</vt:lpstr>
      <vt:lpstr>RE Financing Simplified</vt:lpstr>
      <vt:lpstr>Funding Requirement (Illustrative)</vt:lpstr>
      <vt:lpstr>Funding Requirement (Specific)</vt:lpstr>
      <vt:lpstr>Financial Institutions: Banks/ NBFC</vt:lpstr>
      <vt:lpstr>Product Types</vt:lpstr>
      <vt:lpstr>Lenders Perspective</vt:lpstr>
      <vt:lpstr>Illustrative CF Process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JLT Presentation</dc:title>
  <dc:creator>Sahai, Mudit - INDIA</dc:creator>
  <cp:lastModifiedBy>MyCap Advisor</cp:lastModifiedBy>
  <cp:revision>371</cp:revision>
  <cp:lastPrinted>2015-07-16T15:17:51Z</cp:lastPrinted>
  <dcterms:created xsi:type="dcterms:W3CDTF">2015-09-25T00:58:00Z</dcterms:created>
  <dcterms:modified xsi:type="dcterms:W3CDTF">2019-01-16T14:26:53Z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MediaSterling">
    <vt:bool>true</vt:bool>
  </property>
  <property fmtid="{D5CDD505-2E9C-101B-9397-08002B2CF9AE}" pid="3" name="MS_ClientFolder">
    <vt:lpwstr>Mediasterling</vt:lpwstr>
  </property>
  <property fmtid="{D5CDD505-2E9C-101B-9397-08002B2CF9AE}" pid="4" name="MS_ClientReg">
    <vt:lpwstr>JLT</vt:lpwstr>
  </property>
  <property fmtid="{D5CDD505-2E9C-101B-9397-08002B2CF9AE}" pid="5" name="MS_ThemeSubFolder">
    <vt:lpwstr>Presentation</vt:lpwstr>
  </property>
  <property fmtid="{D5CDD505-2E9C-101B-9397-08002B2CF9AE}" pid="6" name="MS_Version">
    <vt:lpwstr>6.1.17</vt:lpwstr>
  </property>
</Properties>
</file>